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9" r:id="rId14"/>
    <p:sldId id="270" r:id="rId15"/>
    <p:sldId id="271" r:id="rId16"/>
    <p:sldId id="272" r:id="rId17"/>
    <p:sldId id="273" r:id="rId18"/>
    <p:sldId id="274" r:id="rId19"/>
    <p:sldId id="26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>
        <p:scale>
          <a:sx n="42" d="100"/>
          <a:sy n="42" d="100"/>
        </p:scale>
        <p:origin x="3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White Collar Crimes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4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Evasion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Def: the illegal nonpayment or underpayment of tax.</a:t>
            </a:r>
          </a:p>
          <a:p>
            <a:r>
              <a:rPr lang="en-US" sz="2800" dirty="0"/>
              <a:t>Tax evasion activities include:</a:t>
            </a:r>
          </a:p>
          <a:p>
            <a:pPr lvl="1"/>
            <a:r>
              <a:rPr lang="en-US" sz="2600" dirty="0"/>
              <a:t>Underreporting income</a:t>
            </a:r>
          </a:p>
          <a:p>
            <a:pPr lvl="1"/>
            <a:r>
              <a:rPr lang="en-US" sz="2600" dirty="0"/>
              <a:t>Inflating deductions or expenses</a:t>
            </a:r>
          </a:p>
          <a:p>
            <a:pPr lvl="1"/>
            <a:r>
              <a:rPr lang="en-US" sz="2600" dirty="0"/>
              <a:t>Hiding money</a:t>
            </a:r>
          </a:p>
          <a:p>
            <a:pPr lvl="1"/>
            <a:r>
              <a:rPr lang="en-US" sz="2600" dirty="0"/>
              <a:t>Hiding interest in offshore </a:t>
            </a:r>
            <a:r>
              <a:rPr lang="en-US" sz="2600" dirty="0" smtClean="0"/>
              <a:t>accounts</a:t>
            </a:r>
            <a:endParaRPr lang="en-US" sz="2600" dirty="0"/>
          </a:p>
          <a:p>
            <a:r>
              <a:rPr lang="en-US" sz="2800" dirty="0"/>
              <a:t>Punishment: It’s a felony and you’ll be imprisoned for 5 years or less</a:t>
            </a:r>
          </a:p>
        </p:txBody>
      </p:sp>
    </p:spTree>
    <p:extLst>
      <p:ext uri="{BB962C8B-B14F-4D97-AF65-F5344CB8AC3E}">
        <p14:creationId xmlns:p14="http://schemas.microsoft.com/office/powerpoint/2010/main" val="1716458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554480"/>
            <a:ext cx="11247120" cy="4693919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err="1"/>
              <a:t>Forgery:When</a:t>
            </a:r>
            <a:r>
              <a:rPr lang="en-US" sz="4500" dirty="0"/>
              <a:t> a person passes a false or worthless instrument such as a check or counterfeit security with the intent to defraud or injure the </a:t>
            </a:r>
            <a:r>
              <a:rPr lang="en-US" sz="4500" dirty="0" smtClean="0"/>
              <a:t>recipient</a:t>
            </a:r>
            <a:endParaRPr lang="en-US" sz="4500" dirty="0"/>
          </a:p>
          <a:p>
            <a:r>
              <a:rPr lang="en-US" sz="4500" dirty="0"/>
              <a:t>The document must have some form of legal significance</a:t>
            </a:r>
          </a:p>
          <a:p>
            <a:r>
              <a:rPr lang="en-US" sz="4500" dirty="0"/>
              <a:t>Changing or altering the appearance of document</a:t>
            </a:r>
          </a:p>
          <a:p>
            <a:r>
              <a:rPr lang="en-US" sz="4500" dirty="0"/>
              <a:t>Making or creating a false document</a:t>
            </a:r>
          </a:p>
          <a:p>
            <a:r>
              <a:rPr lang="en-US" sz="4500" dirty="0"/>
              <a:t>Having the potential of defrauding a normal individual</a:t>
            </a:r>
          </a:p>
          <a:p>
            <a:r>
              <a:rPr lang="en-US" sz="4500" dirty="0"/>
              <a:t>Possessing the intent to deceive or defraud.</a:t>
            </a:r>
          </a:p>
          <a:p>
            <a:r>
              <a:rPr lang="en-US" sz="4500" dirty="0"/>
              <a:t>Consequences: loss or suspension of certain privileges and may spend time in federal prison.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 related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Al Capone</a:t>
            </a:r>
          </a:p>
          <a:p>
            <a:r>
              <a:rPr lang="en-US" sz="2800" dirty="0"/>
              <a:t>Henry Hill</a:t>
            </a:r>
          </a:p>
          <a:p>
            <a:r>
              <a:rPr lang="en-US" sz="2800" dirty="0"/>
              <a:t>John </a:t>
            </a:r>
            <a:r>
              <a:rPr lang="en-US" sz="2800" dirty="0" err="1"/>
              <a:t>Gotti</a:t>
            </a:r>
            <a:endParaRPr lang="en-US" sz="2800" dirty="0"/>
          </a:p>
          <a:p>
            <a:r>
              <a:rPr lang="en-US" sz="2800" dirty="0"/>
              <a:t>Mickey Cohen</a:t>
            </a:r>
          </a:p>
          <a:p>
            <a:r>
              <a:rPr lang="en-US" sz="2800" dirty="0"/>
              <a:t>Lucky Luciano</a:t>
            </a:r>
          </a:p>
          <a:p>
            <a:r>
              <a:rPr lang="en-US" sz="2800" dirty="0"/>
              <a:t>Carlo Gambino</a:t>
            </a:r>
          </a:p>
          <a:p>
            <a:r>
              <a:rPr lang="en-US" sz="2800" dirty="0"/>
              <a:t>Frank Costello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Meyer Lansky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676400"/>
            <a:ext cx="11704320" cy="4571999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 Despite being of a Jewish background in an era where Italian-Americans ran the mob, his admirable knowledge of business and finances made him a key figure in helping to strengthen the mob.</a:t>
            </a:r>
          </a:p>
          <a:p>
            <a:r>
              <a:rPr lang="en-US" sz="2800" dirty="0"/>
              <a:t> Between 1932 and 1934 Lansky joined Luciano and Johnny </a:t>
            </a:r>
            <a:r>
              <a:rPr lang="en-US" sz="2800" dirty="0" err="1"/>
              <a:t>Torrio</a:t>
            </a:r>
            <a:r>
              <a:rPr lang="en-US" sz="2800" dirty="0"/>
              <a:t>, among others, and  formed the national crime syndicate and became one of its major overseers and bankers, often laundering funds through foreign accounts.</a:t>
            </a:r>
          </a:p>
          <a:p>
            <a:r>
              <a:rPr lang="en-US" sz="2800" dirty="0"/>
              <a:t>By 1970 it is said that the total holdings for Meyer were estimated to be at $300,000,000. (Mob Accountant) </a:t>
            </a:r>
            <a:endParaRPr lang="en-US" sz="2800" dirty="0" smtClean="0"/>
          </a:p>
          <a:p>
            <a:pPr lvl="1"/>
            <a:r>
              <a:rPr lang="en-US" sz="2600" dirty="0" smtClean="0"/>
              <a:t>Sentenced to 50 years in prison</a:t>
            </a:r>
          </a:p>
          <a:p>
            <a:pPr lvl="1"/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99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 Capone “Scarface”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386840"/>
            <a:ext cx="11750040" cy="53187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Leader </a:t>
            </a:r>
            <a:r>
              <a:rPr lang="en-US" sz="2800" dirty="0"/>
              <a:t>of Chicago mob, came from wealthy Italian family</a:t>
            </a:r>
          </a:p>
          <a:p>
            <a:r>
              <a:rPr lang="en-US" sz="2800" dirty="0"/>
              <a:t>Johnny </a:t>
            </a:r>
            <a:r>
              <a:rPr lang="en-US" sz="2800" dirty="0" err="1"/>
              <a:t>Torrio</a:t>
            </a:r>
            <a:r>
              <a:rPr lang="en-US" sz="2800" dirty="0"/>
              <a:t> was his influence, got him into crime</a:t>
            </a:r>
          </a:p>
          <a:p>
            <a:r>
              <a:rPr lang="en-US" sz="2800" dirty="0"/>
              <a:t>Ran prostitution, gambling, and bootlegging rackets; gunned down rival gangs so they could make the most $$</a:t>
            </a:r>
          </a:p>
          <a:p>
            <a:r>
              <a:rPr lang="en-US" sz="2800" dirty="0"/>
              <a:t>Used the Four Deuces as their base (whorehouse and gambling all in one)</a:t>
            </a:r>
          </a:p>
          <a:p>
            <a:r>
              <a:rPr lang="en-US" sz="2800" dirty="0"/>
              <a:t>Capone and brothers threatened voters and won office</a:t>
            </a:r>
          </a:p>
          <a:p>
            <a:r>
              <a:rPr lang="en-US" sz="2800" dirty="0"/>
              <a:t>Earned $100 million through tax evasion, went to Alcatraz</a:t>
            </a:r>
          </a:p>
          <a:p>
            <a:r>
              <a:rPr lang="en-US" sz="2800" dirty="0"/>
              <a:t>Fun fact: died in January of 1947, wasn’t buried until February of </a:t>
            </a:r>
            <a:r>
              <a:rPr lang="en-US" sz="2800" dirty="0" smtClean="0"/>
              <a:t>1947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5376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Lucky Luciano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Who- considered the “father of organized crime” in the United States for the establishment of the first commission. </a:t>
            </a:r>
            <a:endParaRPr lang="en-US" sz="2800" dirty="0" smtClean="0"/>
          </a:p>
          <a:p>
            <a:r>
              <a:rPr lang="en-US" sz="2800" dirty="0" smtClean="0"/>
              <a:t>Most </a:t>
            </a:r>
            <a:r>
              <a:rPr lang="en-US" sz="2800" dirty="0"/>
              <a:t>likely did more to create the modern American Mafia and the national criminal Syndicate than any other mobster. </a:t>
            </a:r>
            <a:endParaRPr lang="en-US" sz="2800" dirty="0" smtClean="0"/>
          </a:p>
          <a:p>
            <a:r>
              <a:rPr lang="en-US" sz="2800" dirty="0" smtClean="0"/>
              <a:t>He </a:t>
            </a:r>
            <a:r>
              <a:rPr lang="en-US" sz="2800" dirty="0"/>
              <a:t>was tried, and successfully convicted for compulsory prostitution and running a prostitution business in 1936. </a:t>
            </a:r>
          </a:p>
        </p:txBody>
      </p:sp>
    </p:spTree>
    <p:extLst>
      <p:ext uri="{BB962C8B-B14F-4D97-AF65-F5344CB8AC3E}">
        <p14:creationId xmlns:p14="http://schemas.microsoft.com/office/powerpoint/2010/main" val="378191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Frank Costello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On May 13, 1954, he was convicted on three counted of federal income tax evasion and sentenced to five years in prison and fined $30,000. He was released from prison after serving 3 ½ years</a:t>
            </a:r>
          </a:p>
          <a:p>
            <a:r>
              <a:rPr lang="en-US" sz="2800" dirty="0"/>
              <a:t>Worked for Vito Genovese and took over the vice ring for gambling</a:t>
            </a:r>
          </a:p>
          <a:p>
            <a:r>
              <a:rPr lang="en-US" sz="2800" dirty="0"/>
              <a:t>Convicted for embezzlement </a:t>
            </a:r>
          </a:p>
          <a:p>
            <a:r>
              <a:rPr lang="en-US" sz="2800" dirty="0"/>
              <a:t>Also convicted for </a:t>
            </a:r>
            <a:r>
              <a:rPr lang="en-US" sz="2800" dirty="0" smtClean="0"/>
              <a:t>fraud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3266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Carlo Gambino “The Godfather”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bookmaking, loansharking, hijacking and extortion, as well as maintaining as much a presence as possible in the labor unions.</a:t>
            </a:r>
          </a:p>
          <a:p>
            <a:r>
              <a:rPr lang="en-US" sz="2800" dirty="0"/>
              <a:t>convicted of running an illegal liquor still and served almost two years in federal prison</a:t>
            </a:r>
          </a:p>
          <a:p>
            <a:r>
              <a:rPr lang="en-US" sz="2800" dirty="0"/>
              <a:t>In 1970, he was indicted for masterminding a major East Coast burglary ring. </a:t>
            </a:r>
            <a:endParaRPr lang="en-US" sz="2800" dirty="0" smtClean="0"/>
          </a:p>
          <a:p>
            <a:r>
              <a:rPr lang="en-US" sz="2800" dirty="0" smtClean="0"/>
              <a:t>He </a:t>
            </a:r>
            <a:r>
              <a:rPr lang="en-US" sz="2800" dirty="0"/>
              <a:t>was known for offering arresting FBI agents coffee and dessert at his home before they took him in for booking.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53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Gotti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an Italian-American gangster who became boss of the Gambino crime family in New York City.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1992, </a:t>
            </a:r>
            <a:r>
              <a:rPr lang="en-US" sz="2800" dirty="0" err="1"/>
              <a:t>Gotti</a:t>
            </a:r>
            <a:r>
              <a:rPr lang="en-US" sz="2800" dirty="0"/>
              <a:t> was convicted of five murders, manslaughter, conspiracy to commit murder, racketeering, obstruction of justice, illegal gambling, extortion, tax evasion, and loansharking. </a:t>
            </a:r>
            <a:endParaRPr lang="en-US" sz="2800" dirty="0" smtClean="0"/>
          </a:p>
          <a:p>
            <a:r>
              <a:rPr lang="en-US" sz="2800" dirty="0" smtClean="0"/>
              <a:t>He </a:t>
            </a:r>
            <a:r>
              <a:rPr lang="en-US" sz="2800" dirty="0"/>
              <a:t>was sentenced to life in prison without parole. </a:t>
            </a:r>
            <a:r>
              <a:rPr lang="en-US" sz="2800" dirty="0" err="1"/>
              <a:t>Gotti</a:t>
            </a:r>
            <a:r>
              <a:rPr lang="en-US" sz="2800" dirty="0"/>
              <a:t> was transferred to United States Penitentiary, Marion.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62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groups of two, you will be researching and creating a brief PowerPoint presentations on both a white collar crime (I will assign them), and a mobster/the crimes they </a:t>
            </a:r>
            <a:r>
              <a:rPr lang="en-US" sz="2800" dirty="0" smtClean="0"/>
              <a:t>commit</a:t>
            </a:r>
          </a:p>
          <a:p>
            <a:r>
              <a:rPr lang="en-US" sz="2800" dirty="0" smtClean="0"/>
              <a:t>White Collar Crimes- Cover the crime, what it entails, and the punishment</a:t>
            </a:r>
          </a:p>
          <a:p>
            <a:r>
              <a:rPr lang="en-US" sz="2800" dirty="0" smtClean="0"/>
              <a:t>Mob Crimes- Who the mobster was, what his crimes were (describe the crime too), and what their punishments were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1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Collar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“White </a:t>
            </a:r>
            <a:r>
              <a:rPr lang="en-US" sz="2800" dirty="0"/>
              <a:t>collar crime" can describe a wide variety of crimes, but they all typically involve crime committed through deceit and motivated by financial gain. </a:t>
            </a:r>
          </a:p>
          <a:p>
            <a:r>
              <a:rPr lang="en-US" sz="2800" dirty="0"/>
              <a:t>The most common white collar crimes are various types of fraud, embezzlement, tax evasion and money laundering.</a:t>
            </a:r>
          </a:p>
          <a:p>
            <a:r>
              <a:rPr lang="en-US" sz="2800" dirty="0"/>
              <a:t>Often thought of as “Victimless” </a:t>
            </a:r>
            <a:r>
              <a:rPr lang="en-US" sz="2800" dirty="0" smtClean="0"/>
              <a:t>crimes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54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Fraud is a general type of crime which generally involves deceiving someone for monetary gain. </a:t>
            </a:r>
          </a:p>
          <a:p>
            <a:r>
              <a:rPr lang="en-US" sz="2800" dirty="0"/>
              <a:t>One common type of white collar fraud is securities fraud.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32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White collar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Securities Fraud</a:t>
            </a:r>
          </a:p>
          <a:p>
            <a:r>
              <a:rPr lang="en-US" sz="2800" dirty="0"/>
              <a:t>Tax Evasion</a:t>
            </a:r>
          </a:p>
          <a:p>
            <a:r>
              <a:rPr lang="en-US" sz="2800" dirty="0"/>
              <a:t>Money Laundering</a:t>
            </a:r>
          </a:p>
          <a:p>
            <a:r>
              <a:rPr lang="en-US" sz="2800" dirty="0"/>
              <a:t>Identity Fraud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Insider Trading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2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Insider trading is when traders of a public company’s stock/bonds, by individuals have access to nonpublic information about the company. </a:t>
            </a:r>
          </a:p>
          <a:p>
            <a:r>
              <a:rPr lang="en-US" sz="2600" dirty="0"/>
              <a:t>A person who engages in this action  may work for the company that he/she  buys the stock for, but they do not have to, it as unfair to investors who are not privy to such information.</a:t>
            </a:r>
          </a:p>
          <a:p>
            <a:r>
              <a:rPr lang="en-US" sz="2600" dirty="0"/>
              <a:t>Insider information is a non-public fact regarding the plans or condition of a publicly traded company that could provide a financial advantage when used to buy or sell shares of the company's stock</a:t>
            </a:r>
          </a:p>
          <a:p>
            <a:r>
              <a:rPr lang="en-US" sz="2600" dirty="0"/>
              <a:t>Insider Information is usually  gained by someone who has close relations to working or close to a listed company </a:t>
            </a:r>
          </a:p>
          <a:p>
            <a:r>
              <a:rPr lang="en-US" sz="2600" dirty="0"/>
              <a:t>Criminal Penalties. </a:t>
            </a:r>
          </a:p>
          <a:p>
            <a:pPr lvl="1"/>
            <a:r>
              <a:rPr lang="en-US" sz="2200" dirty="0"/>
              <a:t>The maximum prison sentence for an insider trading violation is now 20 years. </a:t>
            </a:r>
          </a:p>
          <a:p>
            <a:r>
              <a:rPr lang="en-US" sz="2600" dirty="0"/>
              <a:t>The maximum criminal fine for individuals is now $5,000,000</a:t>
            </a:r>
          </a:p>
          <a:p>
            <a:r>
              <a:rPr lang="en-US" sz="2600" dirty="0"/>
              <a:t>-  the maximum fine for non-natural persons (such as an entity whose securities are publicly traded) is now $25,000,000. Civil Sanctions.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8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Counterfeiting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“To imitate something”</a:t>
            </a:r>
          </a:p>
          <a:p>
            <a:r>
              <a:rPr lang="en-US" sz="2800" dirty="0"/>
              <a:t>Examples:</a:t>
            </a:r>
          </a:p>
          <a:p>
            <a:r>
              <a:rPr lang="en-US" sz="2800" dirty="0"/>
              <a:t>counterfeit money (like using monopoly money or copying dollar bills) </a:t>
            </a:r>
          </a:p>
          <a:p>
            <a:r>
              <a:rPr lang="en-US" sz="2800" dirty="0"/>
              <a:t>Counterfeit products (knockoff Michael Kors, YEEZY’s)</a:t>
            </a:r>
          </a:p>
          <a:p>
            <a:r>
              <a:rPr lang="en-US" sz="2800" dirty="0"/>
              <a:t>Money is the most common item counterfeited</a:t>
            </a:r>
          </a:p>
          <a:p>
            <a:r>
              <a:rPr lang="en-US" sz="2800" dirty="0"/>
              <a:t>Punishment (felony):</a:t>
            </a:r>
          </a:p>
          <a:p>
            <a:r>
              <a:rPr lang="en-US" sz="2800" dirty="0"/>
              <a:t>Money: up to 20 years OR $250,000 fine</a:t>
            </a:r>
          </a:p>
          <a:p>
            <a:r>
              <a:rPr lang="en-US" sz="2800" dirty="0"/>
              <a:t>Goods: 10 years in prison or $2,000,000 fine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6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/>
              <a:t>Definition- Crime in which a criminal obtains and uses a victim's personal data through fraud or deception</a:t>
            </a:r>
          </a:p>
          <a:p>
            <a:r>
              <a:rPr lang="en-US" sz="11200" dirty="0"/>
              <a:t>Causes: Stealing wallet or purse, stealing mail, and “tricky” technology (Ex.: risky websites and emails).</a:t>
            </a:r>
          </a:p>
          <a:p>
            <a:r>
              <a:rPr lang="en-US" sz="11200" dirty="0"/>
              <a:t>Effects: Financial stress, anxiety or emotional volatility, false arrest, loss of federal or state benefits.  </a:t>
            </a:r>
          </a:p>
          <a:p>
            <a:r>
              <a:rPr lang="en-US" sz="11200" dirty="0"/>
              <a:t>Punishment(s): Up to 15 years of imprisonment and substantial fines.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2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Embezzlement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Theft or misappropriation of funds placed in one's trust or belonging to one's employer.</a:t>
            </a:r>
          </a:p>
          <a:p>
            <a:r>
              <a:rPr lang="en-US" sz="2800" dirty="0"/>
              <a:t>Specific type of fraud</a:t>
            </a:r>
          </a:p>
          <a:p>
            <a:r>
              <a:rPr lang="en-US" sz="2800" dirty="0"/>
              <a:t>Accounting embezzlement is the manipulation of accounting records to hide theft of funds.</a:t>
            </a:r>
          </a:p>
          <a:p>
            <a:r>
              <a:rPr lang="en-US" sz="2800" dirty="0"/>
              <a:t>Punishment: Fine, Jail, Prison time or all of these depending on the state you live in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34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Laundering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process of creating the appearance that large amounts of money obtained from serious crimes, such as drug trafficking or terrorist activity, originated from a legitimate source.</a:t>
            </a:r>
          </a:p>
          <a:p>
            <a:r>
              <a:rPr lang="en-US" sz="2800" dirty="0"/>
              <a:t>Can result in a prison sentence of 10-20 years depending on the amount laundered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179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311</TotalTime>
  <Words>1186</Words>
  <Application>Microsoft Office PowerPoint</Application>
  <PresentationFormat>Widescreen</PresentationFormat>
  <Paragraphs>102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Ion</vt:lpstr>
      <vt:lpstr>White Collar Crimes</vt:lpstr>
      <vt:lpstr>White Collar Crimes</vt:lpstr>
      <vt:lpstr>Fraud</vt:lpstr>
      <vt:lpstr>Types of White collar crimes</vt:lpstr>
      <vt:lpstr>Insider Trading</vt:lpstr>
      <vt:lpstr>Counterfeiting </vt:lpstr>
      <vt:lpstr>Identity Fraud</vt:lpstr>
      <vt:lpstr>Embezzlement </vt:lpstr>
      <vt:lpstr>Money Laundering </vt:lpstr>
      <vt:lpstr>Tax Evasion</vt:lpstr>
      <vt:lpstr>Forgery </vt:lpstr>
      <vt:lpstr>Mob related crimes</vt:lpstr>
      <vt:lpstr>Meyer Lansky</vt:lpstr>
      <vt:lpstr>Al Capone “Scarface”</vt:lpstr>
      <vt:lpstr>Lucky Luciano</vt:lpstr>
      <vt:lpstr>Frank Costello</vt:lpstr>
      <vt:lpstr>Carlo Gambino “The Godfather”</vt:lpstr>
      <vt:lpstr>John Gotti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Collar Crimes</dc:title>
  <dc:creator>Wolf, Lauren</dc:creator>
  <cp:lastModifiedBy>Wolf, Lauren</cp:lastModifiedBy>
  <cp:revision>5</cp:revision>
  <dcterms:created xsi:type="dcterms:W3CDTF">2017-09-25T12:52:58Z</dcterms:created>
  <dcterms:modified xsi:type="dcterms:W3CDTF">2017-09-25T18:04:35Z</dcterms:modified>
</cp:coreProperties>
</file>