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57" r:id="rId4"/>
    <p:sldId id="277" r:id="rId5"/>
    <p:sldId id="261" r:id="rId6"/>
    <p:sldId id="265" r:id="rId7"/>
    <p:sldId id="266" r:id="rId8"/>
    <p:sldId id="267" r:id="rId9"/>
    <p:sldId id="262" r:id="rId10"/>
    <p:sldId id="270" r:id="rId11"/>
    <p:sldId id="271" r:id="rId12"/>
    <p:sldId id="272" r:id="rId13"/>
    <p:sldId id="260" r:id="rId14"/>
    <p:sldId id="276" r:id="rId15"/>
    <p:sldId id="259" r:id="rId16"/>
    <p:sldId id="273" r:id="rId17"/>
    <p:sldId id="274" r:id="rId18"/>
    <p:sldId id="275" r:id="rId19"/>
    <p:sldId id="258" r:id="rId20"/>
    <p:sldId id="264" r:id="rId21"/>
    <p:sldId id="263" r:id="rId22"/>
    <p:sldId id="268"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00"/>
    <a:srgbClr val="059019"/>
    <a:srgbClr val="C53C6F"/>
    <a:srgbClr val="1A9696"/>
    <a:srgbClr val="22B5B4"/>
    <a:srgbClr val="FC1B3F"/>
    <a:srgbClr val="FC23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75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B00E81-64F8-3D4F-8282-77B2B808E2D3}"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287131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00E81-64F8-3D4F-8282-77B2B808E2D3}"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81854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00E81-64F8-3D4F-8282-77B2B808E2D3}"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270591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00E81-64F8-3D4F-8282-77B2B808E2D3}"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224403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B00E81-64F8-3D4F-8282-77B2B808E2D3}"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185993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B00E81-64F8-3D4F-8282-77B2B808E2D3}"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39590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B00E81-64F8-3D4F-8282-77B2B808E2D3}"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261847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B00E81-64F8-3D4F-8282-77B2B808E2D3}"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191190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00E81-64F8-3D4F-8282-77B2B808E2D3}"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289015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00E81-64F8-3D4F-8282-77B2B808E2D3}"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7479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00E81-64F8-3D4F-8282-77B2B808E2D3}"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2E9AD-476C-C843-A6AB-7B3918DC6E45}" type="slidenum">
              <a:rPr lang="en-US" smtClean="0"/>
              <a:t>‹#›</a:t>
            </a:fld>
            <a:endParaRPr lang="en-US"/>
          </a:p>
        </p:txBody>
      </p:sp>
    </p:spTree>
    <p:extLst>
      <p:ext uri="{BB962C8B-B14F-4D97-AF65-F5344CB8AC3E}">
        <p14:creationId xmlns:p14="http://schemas.microsoft.com/office/powerpoint/2010/main" val="337820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00E81-64F8-3D4F-8282-77B2B808E2D3}" type="datetimeFigureOut">
              <a:rPr lang="en-US" smtClean="0"/>
              <a:t>2/19/2019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2E9AD-476C-C843-A6AB-7B3918DC6E45}" type="slidenum">
              <a:rPr lang="en-US" smtClean="0"/>
              <a:t>‹#›</a:t>
            </a:fld>
            <a:endParaRPr lang="en-US"/>
          </a:p>
        </p:txBody>
      </p:sp>
    </p:spTree>
    <p:extLst>
      <p:ext uri="{BB962C8B-B14F-4D97-AF65-F5344CB8AC3E}">
        <p14:creationId xmlns:p14="http://schemas.microsoft.com/office/powerpoint/2010/main" val="373995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youtube.com/watch?v=6MzU8xM99U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yLjbMBpGDA"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simple-label-borders-clipar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a:ln>
            <a:noFill/>
          </a:ln>
          <a:effectLst>
            <a:outerShdw blurRad="292100" dist="139700" dir="2700000" algn="tl" rotWithShape="0">
              <a:srgbClr val="333333">
                <a:alpha val="65000"/>
              </a:srgbClr>
            </a:outerShdw>
          </a:effectLst>
        </p:spPr>
      </p:pic>
      <p:pic>
        <p:nvPicPr>
          <p:cNvPr id="6" name="Picture 5" descr="Screen Shot 2016-01-12 at 12.20.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674" y="-347618"/>
            <a:ext cx="2594480" cy="254153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9874250" y="3069167"/>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5"/>
          <a:stretch>
            <a:fillRect/>
          </a:stretch>
        </p:blipFill>
        <p:spPr>
          <a:xfrm>
            <a:off x="-235384" y="1059796"/>
            <a:ext cx="9487372" cy="1300944"/>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stretch>
            <a:fillRect/>
          </a:stretch>
        </p:blipFill>
        <p:spPr>
          <a:xfrm>
            <a:off x="258214" y="1593855"/>
            <a:ext cx="8650836" cy="1369483"/>
          </a:xfrm>
          <a:prstGeom prst="rect">
            <a:avLst/>
          </a:prstGeom>
        </p:spPr>
      </p:pic>
      <p:pic>
        <p:nvPicPr>
          <p:cNvPr id="14" name="Picture 13"/>
          <p:cNvPicPr>
            <a:picLocks noChangeAspect="1"/>
          </p:cNvPicPr>
          <p:nvPr/>
        </p:nvPicPr>
        <p:blipFill>
          <a:blip r:embed="rId7"/>
          <a:stretch>
            <a:fillRect/>
          </a:stretch>
        </p:blipFill>
        <p:spPr>
          <a:xfrm>
            <a:off x="1552268" y="2677588"/>
            <a:ext cx="5959408" cy="938925"/>
          </a:xfrm>
          <a:prstGeom prst="rect">
            <a:avLst/>
          </a:prstGeom>
          <a:effectLst>
            <a:outerShdw blurRad="50800" dist="38100" dir="2700000" algn="tl" rotWithShape="0">
              <a:prstClr val="black">
                <a:alpha val="40000"/>
              </a:prstClr>
            </a:outerShdw>
          </a:effectLst>
        </p:spPr>
      </p:pic>
      <p:sp>
        <p:nvSpPr>
          <p:cNvPr id="19" name="5-Point Star 18"/>
          <p:cNvSpPr/>
          <p:nvPr/>
        </p:nvSpPr>
        <p:spPr>
          <a:xfrm>
            <a:off x="0" y="2677588"/>
            <a:ext cx="2887436" cy="2945592"/>
          </a:xfrm>
          <a:prstGeom prst="star5">
            <a:avLst>
              <a:gd name="adj" fmla="val 24432"/>
              <a:gd name="hf" fmla="val 105146"/>
              <a:gd name="vf" fmla="val 110557"/>
            </a:avLst>
          </a:prstGeom>
          <a:gradFill flip="none" rotWithShape="1">
            <a:gsLst>
              <a:gs pos="0">
                <a:schemeClr val="accent1">
                  <a:tint val="100000"/>
                  <a:shade val="100000"/>
                  <a:satMod val="130000"/>
                </a:schemeClr>
              </a:gs>
              <a:gs pos="87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emp_file20141028-16184-6g72j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54152" y="3616513"/>
            <a:ext cx="1714804" cy="1381370"/>
          </a:xfrm>
          <a:prstGeom prst="rect">
            <a:avLst/>
          </a:prstGeom>
          <a:ln>
            <a:noFill/>
          </a:ln>
          <a:effectLst>
            <a:outerShdw blurRad="292100" dist="139700" dir="2700000" algn="tl" rotWithShape="0">
              <a:srgbClr val="333333">
                <a:alpha val="65000"/>
              </a:srgbClr>
            </a:outerShdw>
          </a:effectLst>
        </p:spPr>
      </p:pic>
      <p:sp>
        <p:nvSpPr>
          <p:cNvPr id="21" name="5-Point Star 20"/>
          <p:cNvSpPr/>
          <p:nvPr/>
        </p:nvSpPr>
        <p:spPr>
          <a:xfrm>
            <a:off x="1910912" y="2963338"/>
            <a:ext cx="2973847" cy="2945592"/>
          </a:xfrm>
          <a:prstGeom prst="star5">
            <a:avLst>
              <a:gd name="adj" fmla="val 24432"/>
              <a:gd name="hf" fmla="val 105146"/>
              <a:gd name="vf" fmla="val 110557"/>
            </a:avLst>
          </a:prstGeom>
          <a:gradFill flip="none" rotWithShape="1">
            <a:gsLst>
              <a:gs pos="0">
                <a:srgbClr val="059019"/>
              </a:gs>
              <a:gs pos="84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Louis-Armstrong-2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5775" y="3789267"/>
            <a:ext cx="1486829" cy="1538099"/>
          </a:xfrm>
          <a:prstGeom prst="rect">
            <a:avLst/>
          </a:prstGeom>
          <a:ln>
            <a:noFill/>
          </a:ln>
          <a:effectLst>
            <a:outerShdw blurRad="292100" dist="139700" dir="2700000" algn="tl" rotWithShape="0">
              <a:srgbClr val="333333">
                <a:alpha val="65000"/>
              </a:srgbClr>
            </a:outerShdw>
          </a:effectLst>
        </p:spPr>
      </p:pic>
      <p:sp>
        <p:nvSpPr>
          <p:cNvPr id="24" name="5-Point Star 23"/>
          <p:cNvSpPr/>
          <p:nvPr/>
        </p:nvSpPr>
        <p:spPr>
          <a:xfrm>
            <a:off x="3984224" y="3069167"/>
            <a:ext cx="2887436" cy="2945592"/>
          </a:xfrm>
          <a:prstGeom prst="star5">
            <a:avLst>
              <a:gd name="adj" fmla="val 24432"/>
              <a:gd name="hf" fmla="val 105146"/>
              <a:gd name="vf" fmla="val 110557"/>
            </a:avLst>
          </a:prstGeom>
          <a:gradFill flip="none" rotWithShape="1">
            <a:gsLst>
              <a:gs pos="0">
                <a:srgbClr val="FF0000"/>
              </a:gs>
              <a:gs pos="87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Screen Shot 2016-02-27 at 10.58.47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1934" y="4034597"/>
            <a:ext cx="1365559" cy="1398597"/>
          </a:xfrm>
          <a:prstGeom prst="rect">
            <a:avLst/>
          </a:prstGeom>
          <a:ln>
            <a:noFill/>
          </a:ln>
          <a:effectLst>
            <a:outerShdw blurRad="292100" dist="139700" dir="2700000" algn="tl" rotWithShape="0">
              <a:srgbClr val="333333">
                <a:alpha val="65000"/>
              </a:srgbClr>
            </a:outerShdw>
          </a:effectLst>
        </p:spPr>
      </p:pic>
      <p:sp>
        <p:nvSpPr>
          <p:cNvPr id="26" name="5-Point Star 25"/>
          <p:cNvSpPr/>
          <p:nvPr/>
        </p:nvSpPr>
        <p:spPr>
          <a:xfrm>
            <a:off x="6067958" y="2677588"/>
            <a:ext cx="2887436" cy="2945592"/>
          </a:xfrm>
          <a:prstGeom prst="star5">
            <a:avLst>
              <a:gd name="adj" fmla="val 24432"/>
              <a:gd name="hf" fmla="val 105146"/>
              <a:gd name="vf" fmla="val 110557"/>
            </a:avLst>
          </a:prstGeom>
          <a:gradFill flip="none" rotWithShape="1">
            <a:gsLst>
              <a:gs pos="0">
                <a:srgbClr val="660066"/>
              </a:gs>
              <a:gs pos="87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about-slide8.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35158" y="3709160"/>
            <a:ext cx="1076423" cy="1361218"/>
          </a:xfrm>
          <a:prstGeom prst="rect">
            <a:avLst/>
          </a:prstGeom>
          <a:effectLst>
            <a:outerShdw blurRad="50800" dist="38100" dir="2700000" algn="tl" rotWithShape="0">
              <a:prstClr val="black">
                <a:alpha val="40000"/>
              </a:prstClr>
            </a:outerShdw>
          </a:effectLst>
        </p:spPr>
      </p:pic>
      <p:sp>
        <p:nvSpPr>
          <p:cNvPr id="17" name="Footer Placeholder 30"/>
          <p:cNvSpPr>
            <a:spLocks noGrp="1"/>
          </p:cNvSpPr>
          <p:nvPr>
            <p:ph type="ftr" sz="quarter" idx="11"/>
          </p:nvPr>
        </p:nvSpPr>
        <p:spPr>
          <a:xfrm>
            <a:off x="7532861" y="6462288"/>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spTree>
    <p:extLst>
      <p:ext uri="{BB962C8B-B14F-4D97-AF65-F5344CB8AC3E}">
        <p14:creationId xmlns:p14="http://schemas.microsoft.com/office/powerpoint/2010/main" val="2818313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6022" y="-1"/>
            <a:ext cx="7080525" cy="1088529"/>
          </a:xfrm>
          <a:prstGeom prst="rect">
            <a:avLst/>
          </a:prstGeom>
        </p:spPr>
      </p:pic>
      <p:grpSp>
        <p:nvGrpSpPr>
          <p:cNvPr id="3" name="Group 2"/>
          <p:cNvGrpSpPr/>
          <p:nvPr/>
        </p:nvGrpSpPr>
        <p:grpSpPr>
          <a:xfrm>
            <a:off x="32019" y="42688"/>
            <a:ext cx="2636205" cy="2539901"/>
            <a:chOff x="74710" y="102556"/>
            <a:chExt cx="2887436" cy="2945592"/>
          </a:xfrm>
        </p:grpSpPr>
        <p:sp>
          <p:nvSpPr>
            <p:cNvPr id="9" name="5-Point Star 8"/>
            <p:cNvSpPr/>
            <p:nvPr/>
          </p:nvSpPr>
          <p:spPr>
            <a:xfrm>
              <a:off x="74710" y="102556"/>
              <a:ext cx="2887436" cy="2945592"/>
            </a:xfrm>
            <a:prstGeom prst="star5">
              <a:avLst>
                <a:gd name="adj" fmla="val 24432"/>
                <a:gd name="hf" fmla="val 105146"/>
                <a:gd name="vf" fmla="val 110557"/>
              </a:avLst>
            </a:prstGeom>
            <a:gradFill flip="none" rotWithShape="1">
              <a:gsLst>
                <a:gs pos="0">
                  <a:schemeClr val="accent1">
                    <a:tint val="100000"/>
                    <a:shade val="100000"/>
                    <a:satMod val="130000"/>
                  </a:schemeClr>
                </a:gs>
                <a:gs pos="87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emp_file20141028-16184-6g72j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7171" y="1177624"/>
              <a:ext cx="1714804" cy="1381369"/>
            </a:xfrm>
            <a:prstGeom prst="rect">
              <a:avLst/>
            </a:prstGeom>
            <a:ln>
              <a:noFill/>
            </a:ln>
            <a:effectLst>
              <a:outerShdw blurRad="292100" dist="139700" dir="2700000" algn="tl" rotWithShape="0">
                <a:srgbClr val="333333">
                  <a:alpha val="65000"/>
                </a:srgbClr>
              </a:outerShdw>
            </a:effectLst>
          </p:spPr>
        </p:pic>
      </p:grpSp>
      <p:sp>
        <p:nvSpPr>
          <p:cNvPr id="4" name="TextBox 3"/>
          <p:cNvSpPr txBox="1"/>
          <p:nvPr/>
        </p:nvSpPr>
        <p:spPr>
          <a:xfrm>
            <a:off x="4189186" y="939123"/>
            <a:ext cx="4690659" cy="523220"/>
          </a:xfrm>
          <a:prstGeom prst="rect">
            <a:avLst/>
          </a:prstGeom>
          <a:noFill/>
        </p:spPr>
        <p:txBody>
          <a:bodyPr wrap="square" rtlCol="0">
            <a:spAutoFit/>
          </a:bodyPr>
          <a:lstStyle/>
          <a:p>
            <a:pPr algn="ctr"/>
            <a:r>
              <a:rPr lang="en-US" b="1" dirty="0" smtClean="0">
                <a:effectLst>
                  <a:outerShdw blurRad="50800" dist="38100" dir="2700000" algn="tl" rotWithShape="0">
                    <a:srgbClr val="000000">
                      <a:alpha val="43000"/>
                    </a:srgbClr>
                  </a:outerShdw>
                </a:effectLst>
                <a:latin typeface="American Typewriter"/>
                <a:cs typeface="American Typewriter"/>
              </a:rPr>
              <a:t>Afro-American Fragment</a:t>
            </a:r>
          </a:p>
          <a:p>
            <a:pPr algn="ctr"/>
            <a:endParaRPr lang="en-US" sz="1000" dirty="0">
              <a:solidFill>
                <a:schemeClr val="bg1"/>
              </a:solidFill>
              <a:effectLst>
                <a:glow rad="139700">
                  <a:schemeClr val="tx1">
                    <a:alpha val="75000"/>
                  </a:schemeClr>
                </a:glow>
                <a:outerShdw blurRad="50800" dist="38100" dir="2700000" algn="tl" rotWithShape="0">
                  <a:srgbClr val="000000">
                    <a:alpha val="43000"/>
                  </a:srgbClr>
                </a:outerShdw>
              </a:effectLst>
            </a:endParaRPr>
          </a:p>
        </p:txBody>
      </p:sp>
      <p:sp>
        <p:nvSpPr>
          <p:cNvPr id="5" name="TextBox 4"/>
          <p:cNvSpPr txBox="1"/>
          <p:nvPr/>
        </p:nvSpPr>
        <p:spPr>
          <a:xfrm>
            <a:off x="954696" y="380642"/>
            <a:ext cx="832485" cy="707886"/>
          </a:xfrm>
          <a:prstGeom prst="rect">
            <a:avLst/>
          </a:prstGeom>
          <a:noFill/>
        </p:spPr>
        <p:txBody>
          <a:bodyPr wrap="square" rtlCol="0">
            <a:spAutoFit/>
          </a:bodyPr>
          <a:lstStyle/>
          <a:p>
            <a:pPr algn="ctr"/>
            <a:r>
              <a:rPr lang="en-US" sz="4000" b="1" dirty="0" smtClean="0">
                <a:latin typeface="BoltonLight"/>
                <a:cs typeface="BoltonLight"/>
              </a:rPr>
              <a:t>1.</a:t>
            </a:r>
            <a:endParaRPr lang="en-US" sz="4000" b="1" dirty="0">
              <a:latin typeface="BoltonLight"/>
              <a:cs typeface="BoltonLight"/>
            </a:endParaRPr>
          </a:p>
        </p:txBody>
      </p:sp>
      <p:pic>
        <p:nvPicPr>
          <p:cNvPr id="12" name="Picture 11" descr="img-th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93" y="2582589"/>
            <a:ext cx="4409430" cy="440943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4957374" y="1359928"/>
            <a:ext cx="4186626" cy="5355311"/>
          </a:xfrm>
          <a:prstGeom prst="rect">
            <a:avLst/>
          </a:prstGeom>
          <a:noFill/>
        </p:spPr>
        <p:txBody>
          <a:bodyPr wrap="square" rtlCol="0">
            <a:spAutoFit/>
          </a:bodyPr>
          <a:lstStyle/>
          <a:p>
            <a:r>
              <a:rPr lang="en-US" sz="1400" dirty="0">
                <a:effectLst>
                  <a:outerShdw blurRad="50800" dist="38100" dir="2700000" algn="tl" rotWithShape="0">
                    <a:srgbClr val="000000">
                      <a:alpha val="43000"/>
                    </a:srgbClr>
                  </a:outerShdw>
                </a:effectLst>
                <a:latin typeface="American Typewriter"/>
                <a:cs typeface="American Typewriter"/>
              </a:rPr>
              <a:t>So long,</a:t>
            </a:r>
          </a:p>
          <a:p>
            <a:r>
              <a:rPr lang="en-US" sz="1400" dirty="0">
                <a:effectLst>
                  <a:outerShdw blurRad="50800" dist="38100" dir="2700000" algn="tl" rotWithShape="0">
                    <a:srgbClr val="000000">
                      <a:alpha val="43000"/>
                    </a:srgbClr>
                  </a:outerShdw>
                </a:effectLst>
                <a:latin typeface="American Typewriter"/>
                <a:cs typeface="American Typewriter"/>
              </a:rPr>
              <a:t>So far away</a:t>
            </a:r>
          </a:p>
          <a:p>
            <a:r>
              <a:rPr lang="en-US" sz="1400" dirty="0">
                <a:effectLst>
                  <a:outerShdw blurRad="50800" dist="38100" dir="2700000" algn="tl" rotWithShape="0">
                    <a:srgbClr val="000000">
                      <a:alpha val="43000"/>
                    </a:srgbClr>
                  </a:outerShdw>
                </a:effectLst>
                <a:latin typeface="American Typewriter"/>
                <a:cs typeface="American Typewriter"/>
              </a:rPr>
              <a:t>Is Africa.</a:t>
            </a:r>
          </a:p>
          <a:p>
            <a:r>
              <a:rPr lang="en-US" sz="1400" dirty="0">
                <a:effectLst>
                  <a:outerShdw blurRad="50800" dist="38100" dir="2700000" algn="tl" rotWithShape="0">
                    <a:srgbClr val="000000">
                      <a:alpha val="43000"/>
                    </a:srgbClr>
                  </a:outerShdw>
                </a:effectLst>
                <a:latin typeface="American Typewriter"/>
                <a:cs typeface="American Typewriter"/>
              </a:rPr>
              <a:t>Not even memories alive</a:t>
            </a:r>
          </a:p>
          <a:p>
            <a:r>
              <a:rPr lang="en-US" sz="1400" dirty="0">
                <a:effectLst>
                  <a:outerShdw blurRad="50800" dist="38100" dir="2700000" algn="tl" rotWithShape="0">
                    <a:srgbClr val="000000">
                      <a:alpha val="43000"/>
                    </a:srgbClr>
                  </a:outerShdw>
                </a:effectLst>
                <a:latin typeface="American Typewriter"/>
                <a:cs typeface="American Typewriter"/>
              </a:rPr>
              <a:t>Save those that history books create,</a:t>
            </a:r>
          </a:p>
          <a:p>
            <a:r>
              <a:rPr lang="en-US" sz="1400" dirty="0">
                <a:effectLst>
                  <a:outerShdw blurRad="50800" dist="38100" dir="2700000" algn="tl" rotWithShape="0">
                    <a:srgbClr val="000000">
                      <a:alpha val="43000"/>
                    </a:srgbClr>
                  </a:outerShdw>
                </a:effectLst>
                <a:latin typeface="American Typewriter"/>
                <a:cs typeface="American Typewriter"/>
              </a:rPr>
              <a:t>Save those that songs</a:t>
            </a:r>
          </a:p>
          <a:p>
            <a:r>
              <a:rPr lang="en-US" sz="1400" dirty="0">
                <a:effectLst>
                  <a:outerShdw blurRad="50800" dist="38100" dir="2700000" algn="tl" rotWithShape="0">
                    <a:srgbClr val="000000">
                      <a:alpha val="43000"/>
                    </a:srgbClr>
                  </a:outerShdw>
                </a:effectLst>
                <a:latin typeface="American Typewriter"/>
                <a:cs typeface="American Typewriter"/>
              </a:rPr>
              <a:t>Beat back into the blood-</a:t>
            </a:r>
          </a:p>
          <a:p>
            <a:r>
              <a:rPr lang="en-US" sz="1400" dirty="0">
                <a:effectLst>
                  <a:outerShdw blurRad="50800" dist="38100" dir="2700000" algn="tl" rotWithShape="0">
                    <a:srgbClr val="000000">
                      <a:alpha val="43000"/>
                    </a:srgbClr>
                  </a:outerShdw>
                </a:effectLst>
                <a:latin typeface="American Typewriter"/>
                <a:cs typeface="American Typewriter"/>
              </a:rPr>
              <a:t>Beat out of blood with words sad-sung</a:t>
            </a:r>
          </a:p>
          <a:p>
            <a:r>
              <a:rPr lang="en-US" sz="1400" dirty="0">
                <a:effectLst>
                  <a:outerShdw blurRad="50800" dist="38100" dir="2700000" algn="tl" rotWithShape="0">
                    <a:srgbClr val="000000">
                      <a:alpha val="43000"/>
                    </a:srgbClr>
                  </a:outerShdw>
                </a:effectLst>
                <a:latin typeface="American Typewriter"/>
                <a:cs typeface="American Typewriter"/>
              </a:rPr>
              <a:t>In strange un-Negro tongue-</a:t>
            </a:r>
          </a:p>
          <a:p>
            <a:r>
              <a:rPr lang="en-US" sz="1400" dirty="0">
                <a:effectLst>
                  <a:outerShdw blurRad="50800" dist="38100" dir="2700000" algn="tl" rotWithShape="0">
                    <a:srgbClr val="000000">
                      <a:alpha val="43000"/>
                    </a:srgbClr>
                  </a:outerShdw>
                </a:effectLst>
                <a:latin typeface="American Typewriter"/>
                <a:cs typeface="American Typewriter"/>
              </a:rPr>
              <a:t>So long, </a:t>
            </a:r>
          </a:p>
          <a:p>
            <a:r>
              <a:rPr lang="en-US" sz="1400" dirty="0">
                <a:effectLst>
                  <a:outerShdw blurRad="50800" dist="38100" dir="2700000" algn="tl" rotWithShape="0">
                    <a:srgbClr val="000000">
                      <a:alpha val="43000"/>
                    </a:srgbClr>
                  </a:outerShdw>
                </a:effectLst>
                <a:latin typeface="American Typewriter"/>
                <a:cs typeface="American Typewriter"/>
              </a:rPr>
              <a:t>So far away</a:t>
            </a:r>
          </a:p>
          <a:p>
            <a:r>
              <a:rPr lang="en-US" sz="1400" dirty="0">
                <a:effectLst>
                  <a:outerShdw blurRad="50800" dist="38100" dir="2700000" algn="tl" rotWithShape="0">
                    <a:srgbClr val="000000">
                      <a:alpha val="43000"/>
                    </a:srgbClr>
                  </a:outerShdw>
                </a:effectLst>
                <a:latin typeface="American Typewriter"/>
                <a:cs typeface="American Typewriter"/>
              </a:rPr>
              <a:t>Is Africa.</a:t>
            </a:r>
          </a:p>
          <a:p>
            <a:endParaRPr lang="en-US" sz="600" dirty="0">
              <a:effectLst>
                <a:outerShdw blurRad="50800" dist="38100" dir="2700000" algn="tl" rotWithShape="0">
                  <a:srgbClr val="000000">
                    <a:alpha val="43000"/>
                  </a:srgbClr>
                </a:outerShdw>
              </a:effectLst>
              <a:latin typeface="American Typewriter"/>
              <a:cs typeface="American Typewriter"/>
            </a:endParaRPr>
          </a:p>
          <a:p>
            <a:r>
              <a:rPr lang="en-US" sz="1400" dirty="0">
                <a:effectLst>
                  <a:outerShdw blurRad="50800" dist="38100" dir="2700000" algn="tl" rotWithShape="0">
                    <a:srgbClr val="000000">
                      <a:alpha val="43000"/>
                    </a:srgbClr>
                  </a:outerShdw>
                </a:effectLst>
                <a:latin typeface="American Typewriter"/>
                <a:cs typeface="American Typewriter"/>
              </a:rPr>
              <a:t>Subdued and time-lost</a:t>
            </a:r>
          </a:p>
          <a:p>
            <a:r>
              <a:rPr lang="en-US" sz="1400" dirty="0">
                <a:effectLst>
                  <a:outerShdw blurRad="50800" dist="38100" dir="2700000" algn="tl" rotWithShape="0">
                    <a:srgbClr val="000000">
                      <a:alpha val="43000"/>
                    </a:srgbClr>
                  </a:outerShdw>
                </a:effectLst>
                <a:latin typeface="American Typewriter"/>
                <a:cs typeface="American Typewriter"/>
              </a:rPr>
              <a:t>Are the drums- and yet</a:t>
            </a:r>
          </a:p>
          <a:p>
            <a:r>
              <a:rPr lang="en-US" sz="1400" dirty="0">
                <a:effectLst>
                  <a:outerShdw blurRad="50800" dist="38100" dir="2700000" algn="tl" rotWithShape="0">
                    <a:srgbClr val="000000">
                      <a:alpha val="43000"/>
                    </a:srgbClr>
                  </a:outerShdw>
                </a:effectLst>
                <a:latin typeface="American Typewriter"/>
                <a:cs typeface="American Typewriter"/>
              </a:rPr>
              <a:t>Through some vase mist of race</a:t>
            </a:r>
          </a:p>
          <a:p>
            <a:r>
              <a:rPr lang="en-US" sz="1400" dirty="0">
                <a:effectLst>
                  <a:outerShdw blurRad="50800" dist="38100" dir="2700000" algn="tl" rotWithShape="0">
                    <a:srgbClr val="000000">
                      <a:alpha val="43000"/>
                    </a:srgbClr>
                  </a:outerShdw>
                </a:effectLst>
                <a:latin typeface="American Typewriter"/>
                <a:cs typeface="American Typewriter"/>
              </a:rPr>
              <a:t>There comes this song</a:t>
            </a:r>
          </a:p>
          <a:p>
            <a:r>
              <a:rPr lang="en-US" sz="1400" dirty="0">
                <a:effectLst>
                  <a:outerShdw blurRad="50800" dist="38100" dir="2700000" algn="tl" rotWithShape="0">
                    <a:srgbClr val="000000">
                      <a:alpha val="43000"/>
                    </a:srgbClr>
                  </a:outerShdw>
                </a:effectLst>
                <a:latin typeface="American Typewriter"/>
                <a:cs typeface="American Typewriter"/>
              </a:rPr>
              <a:t>I do not understand, </a:t>
            </a:r>
          </a:p>
          <a:p>
            <a:r>
              <a:rPr lang="en-US" sz="1400" dirty="0">
                <a:effectLst>
                  <a:outerShdw blurRad="50800" dist="38100" dir="2700000" algn="tl" rotWithShape="0">
                    <a:srgbClr val="000000">
                      <a:alpha val="43000"/>
                    </a:srgbClr>
                  </a:outerShdw>
                </a:effectLst>
                <a:latin typeface="American Typewriter"/>
                <a:cs typeface="American Typewriter"/>
              </a:rPr>
              <a:t>This song of </a:t>
            </a:r>
            <a:r>
              <a:rPr lang="en-US" sz="1400" dirty="0" smtClean="0">
                <a:effectLst>
                  <a:outerShdw blurRad="50800" dist="38100" dir="2700000" algn="tl" rotWithShape="0">
                    <a:srgbClr val="000000">
                      <a:alpha val="43000"/>
                    </a:srgbClr>
                  </a:outerShdw>
                </a:effectLst>
                <a:latin typeface="American Typewriter"/>
                <a:cs typeface="American Typewriter"/>
              </a:rPr>
              <a:t>atavistic* </a:t>
            </a:r>
            <a:r>
              <a:rPr lang="en-US" sz="1400" dirty="0">
                <a:effectLst>
                  <a:outerShdw blurRad="50800" dist="38100" dir="2700000" algn="tl" rotWithShape="0">
                    <a:srgbClr val="000000">
                      <a:alpha val="43000"/>
                    </a:srgbClr>
                  </a:outerShdw>
                </a:effectLst>
                <a:latin typeface="American Typewriter"/>
                <a:cs typeface="American Typewriter"/>
              </a:rPr>
              <a:t>land,</a:t>
            </a:r>
          </a:p>
          <a:p>
            <a:r>
              <a:rPr lang="en-US" sz="1400" dirty="0">
                <a:effectLst>
                  <a:outerShdw blurRad="50800" dist="38100" dir="2700000" algn="tl" rotWithShape="0">
                    <a:srgbClr val="000000">
                      <a:alpha val="43000"/>
                    </a:srgbClr>
                  </a:outerShdw>
                </a:effectLst>
                <a:latin typeface="American Typewriter"/>
                <a:cs typeface="American Typewriter"/>
              </a:rPr>
              <a:t>Of bitter yearnings lost</a:t>
            </a:r>
          </a:p>
          <a:p>
            <a:r>
              <a:rPr lang="en-US" sz="1400" dirty="0">
                <a:effectLst>
                  <a:outerShdw blurRad="50800" dist="38100" dir="2700000" algn="tl" rotWithShape="0">
                    <a:srgbClr val="000000">
                      <a:alpha val="43000"/>
                    </a:srgbClr>
                  </a:outerShdw>
                </a:effectLst>
                <a:latin typeface="American Typewriter"/>
                <a:cs typeface="American Typewriter"/>
              </a:rPr>
              <a:t>Without a place-</a:t>
            </a:r>
          </a:p>
          <a:p>
            <a:r>
              <a:rPr lang="en-US" sz="1400" dirty="0">
                <a:effectLst>
                  <a:outerShdw blurRad="50800" dist="38100" dir="2700000" algn="tl" rotWithShape="0">
                    <a:srgbClr val="000000">
                      <a:alpha val="43000"/>
                    </a:srgbClr>
                  </a:outerShdw>
                </a:effectLst>
                <a:latin typeface="American Typewriter"/>
                <a:cs typeface="American Typewriter"/>
              </a:rPr>
              <a:t>So long, </a:t>
            </a:r>
          </a:p>
          <a:p>
            <a:r>
              <a:rPr lang="en-US" sz="1400" dirty="0">
                <a:effectLst>
                  <a:outerShdw blurRad="50800" dist="38100" dir="2700000" algn="tl" rotWithShape="0">
                    <a:srgbClr val="000000">
                      <a:alpha val="43000"/>
                    </a:srgbClr>
                  </a:outerShdw>
                </a:effectLst>
                <a:latin typeface="American Typewriter"/>
                <a:cs typeface="American Typewriter"/>
              </a:rPr>
              <a:t>So far away </a:t>
            </a:r>
          </a:p>
          <a:p>
            <a:r>
              <a:rPr lang="en-US" sz="1400" dirty="0">
                <a:effectLst>
                  <a:outerShdw blurRad="50800" dist="38100" dir="2700000" algn="tl" rotWithShape="0">
                    <a:srgbClr val="000000">
                      <a:alpha val="43000"/>
                    </a:srgbClr>
                  </a:outerShdw>
                </a:effectLst>
                <a:latin typeface="American Typewriter"/>
                <a:cs typeface="American Typewriter"/>
              </a:rPr>
              <a:t>Is Africa’s </a:t>
            </a:r>
          </a:p>
          <a:p>
            <a:r>
              <a:rPr lang="en-US" sz="1400" dirty="0">
                <a:effectLst>
                  <a:outerShdw blurRad="50800" dist="38100" dir="2700000" algn="tl" rotWithShape="0">
                    <a:srgbClr val="000000">
                      <a:alpha val="43000"/>
                    </a:srgbClr>
                  </a:outerShdw>
                </a:effectLst>
                <a:latin typeface="American Typewriter"/>
                <a:cs typeface="American Typewriter"/>
              </a:rPr>
              <a:t>Dark face</a:t>
            </a:r>
            <a:r>
              <a:rPr lang="en-US" sz="1400" dirty="0" smtClean="0">
                <a:effectLst>
                  <a:outerShdw blurRad="50800" dist="38100" dir="2700000" algn="tl" rotWithShape="0">
                    <a:srgbClr val="000000">
                      <a:alpha val="43000"/>
                    </a:srgbClr>
                  </a:outerShdw>
                </a:effectLst>
                <a:latin typeface="American Typewriter"/>
                <a:cs typeface="American Typewriter"/>
              </a:rPr>
              <a:t>.</a:t>
            </a:r>
            <a:endParaRPr lang="en-US" sz="1400" dirty="0">
              <a:effectLst>
                <a:outerShdw blurRad="50800" dist="38100" dir="2700000" algn="tl" rotWithShape="0">
                  <a:srgbClr val="000000">
                    <a:alpha val="43000"/>
                  </a:srgbClr>
                </a:outerShdw>
              </a:effectLst>
              <a:latin typeface="American Typewriter"/>
              <a:cs typeface="American Typewriter"/>
            </a:endParaRPr>
          </a:p>
        </p:txBody>
      </p:sp>
      <p:sp>
        <p:nvSpPr>
          <p:cNvPr id="14" name="TextBox 13"/>
          <p:cNvSpPr txBox="1"/>
          <p:nvPr/>
        </p:nvSpPr>
        <p:spPr>
          <a:xfrm>
            <a:off x="0" y="6616977"/>
            <a:ext cx="4690659" cy="400110"/>
          </a:xfrm>
          <a:prstGeom prst="rect">
            <a:avLst/>
          </a:prstGeom>
          <a:noFill/>
        </p:spPr>
        <p:txBody>
          <a:bodyPr wrap="square" rtlCol="0">
            <a:spAutoFit/>
          </a:bodyPr>
          <a:lstStyle/>
          <a:p>
            <a:r>
              <a:rPr lang="en-US" sz="1000" b="1" dirty="0" smtClean="0">
                <a:effectLst>
                  <a:outerShdw blurRad="50800" dist="38100" dir="2700000" algn="tl" rotWithShape="0">
                    <a:srgbClr val="000000">
                      <a:alpha val="43000"/>
                    </a:srgbClr>
                  </a:outerShdw>
                </a:effectLst>
                <a:latin typeface="American Typewriter"/>
                <a:cs typeface="American Typewriter"/>
              </a:rPr>
              <a:t>*Atavistic = going back to something ancient or in your distant past.</a:t>
            </a:r>
          </a:p>
          <a:p>
            <a:pPr algn="ctr"/>
            <a:endParaRPr lang="en-US" sz="1000" dirty="0">
              <a:solidFill>
                <a:schemeClr val="bg1"/>
              </a:solidFill>
              <a:effectLst>
                <a:glow rad="139700">
                  <a:schemeClr val="tx1">
                    <a:alpha val="75000"/>
                  </a:schemeClr>
                </a:glow>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4073023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6022" y="-1"/>
            <a:ext cx="7080525" cy="1088529"/>
          </a:xfrm>
          <a:prstGeom prst="rect">
            <a:avLst/>
          </a:prstGeom>
        </p:spPr>
      </p:pic>
      <p:grpSp>
        <p:nvGrpSpPr>
          <p:cNvPr id="3" name="Group 2"/>
          <p:cNvGrpSpPr/>
          <p:nvPr/>
        </p:nvGrpSpPr>
        <p:grpSpPr>
          <a:xfrm>
            <a:off x="32019" y="42688"/>
            <a:ext cx="2636205" cy="2539901"/>
            <a:chOff x="74710" y="102556"/>
            <a:chExt cx="2887436" cy="2945592"/>
          </a:xfrm>
        </p:grpSpPr>
        <p:sp>
          <p:nvSpPr>
            <p:cNvPr id="9" name="5-Point Star 8"/>
            <p:cNvSpPr/>
            <p:nvPr/>
          </p:nvSpPr>
          <p:spPr>
            <a:xfrm>
              <a:off x="74710" y="102556"/>
              <a:ext cx="2887436" cy="2945592"/>
            </a:xfrm>
            <a:prstGeom prst="star5">
              <a:avLst>
                <a:gd name="adj" fmla="val 24432"/>
                <a:gd name="hf" fmla="val 105146"/>
                <a:gd name="vf" fmla="val 110557"/>
              </a:avLst>
            </a:prstGeom>
            <a:gradFill flip="none" rotWithShape="1">
              <a:gsLst>
                <a:gs pos="0">
                  <a:schemeClr val="accent1">
                    <a:tint val="100000"/>
                    <a:shade val="100000"/>
                    <a:satMod val="130000"/>
                  </a:schemeClr>
                </a:gs>
                <a:gs pos="87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emp_file20141028-16184-6g72j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7171" y="1177624"/>
              <a:ext cx="1714804" cy="1381369"/>
            </a:xfrm>
            <a:prstGeom prst="rect">
              <a:avLst/>
            </a:prstGeom>
            <a:ln>
              <a:noFill/>
            </a:ln>
            <a:effectLst>
              <a:outerShdw blurRad="292100" dist="139700" dir="2700000" algn="tl" rotWithShape="0">
                <a:srgbClr val="333333">
                  <a:alpha val="65000"/>
                </a:srgbClr>
              </a:outerShdw>
            </a:effectLst>
          </p:spPr>
        </p:pic>
      </p:grpSp>
      <p:sp>
        <p:nvSpPr>
          <p:cNvPr id="4" name="TextBox 3"/>
          <p:cNvSpPr txBox="1"/>
          <p:nvPr/>
        </p:nvSpPr>
        <p:spPr>
          <a:xfrm>
            <a:off x="4364585" y="914313"/>
            <a:ext cx="4690659" cy="984885"/>
          </a:xfrm>
          <a:prstGeom prst="rect">
            <a:avLst/>
          </a:prstGeom>
          <a:noFill/>
        </p:spPr>
        <p:txBody>
          <a:bodyPr wrap="square" rtlCol="0">
            <a:spAutoFit/>
          </a:bodyPr>
          <a:lstStyle/>
          <a:p>
            <a:pPr algn="ctr"/>
            <a:r>
              <a:rPr lang="en-US" sz="3200" dirty="0" smtClean="0">
                <a:solidFill>
                  <a:srgbClr val="000000"/>
                </a:solidFill>
                <a:effectLst>
                  <a:outerShdw blurRad="50800" dist="38100" dir="2700000" algn="tl" rotWithShape="0">
                    <a:srgbClr val="000000">
                      <a:alpha val="43000"/>
                    </a:srgbClr>
                  </a:outerShdw>
                </a:effectLst>
                <a:latin typeface="Britannic Bold"/>
                <a:cs typeface="Britannic Bold"/>
              </a:rPr>
              <a:t>Merry-Go-Round</a:t>
            </a:r>
          </a:p>
          <a:p>
            <a:pPr algn="ctr"/>
            <a:r>
              <a:rPr lang="en-US" sz="1600" b="1" dirty="0" smtClean="0">
                <a:solidFill>
                  <a:srgbClr val="000000"/>
                </a:solidFill>
                <a:effectLst>
                  <a:outerShdw blurRad="50800" dist="38100" dir="2700000" algn="tl" rotWithShape="0">
                    <a:srgbClr val="000000">
                      <a:alpha val="43000"/>
                    </a:srgbClr>
                  </a:outerShdw>
                </a:effectLst>
                <a:latin typeface="Britannic Bold"/>
                <a:cs typeface="Britannic Bold"/>
              </a:rPr>
              <a:t>Colored Child at Carnival</a:t>
            </a:r>
          </a:p>
          <a:p>
            <a:pPr algn="ctr"/>
            <a:endParaRPr lang="en-US" sz="1000" dirty="0">
              <a:solidFill>
                <a:schemeClr val="bg1"/>
              </a:solidFill>
              <a:effectLst>
                <a:glow rad="139700">
                  <a:schemeClr val="tx1">
                    <a:alpha val="75000"/>
                  </a:schemeClr>
                </a:glow>
                <a:outerShdw blurRad="50800" dist="38100" dir="2700000" algn="tl" rotWithShape="0">
                  <a:srgbClr val="000000">
                    <a:alpha val="43000"/>
                  </a:srgbClr>
                </a:outerShdw>
              </a:effectLst>
              <a:latin typeface="Britannic Bold"/>
              <a:cs typeface="Britannic Bold"/>
            </a:endParaRPr>
          </a:p>
        </p:txBody>
      </p:sp>
      <p:sp>
        <p:nvSpPr>
          <p:cNvPr id="5" name="TextBox 4"/>
          <p:cNvSpPr txBox="1"/>
          <p:nvPr/>
        </p:nvSpPr>
        <p:spPr>
          <a:xfrm>
            <a:off x="954696" y="380642"/>
            <a:ext cx="832485" cy="707886"/>
          </a:xfrm>
          <a:prstGeom prst="rect">
            <a:avLst/>
          </a:prstGeom>
          <a:noFill/>
        </p:spPr>
        <p:txBody>
          <a:bodyPr wrap="square" rtlCol="0">
            <a:spAutoFit/>
          </a:bodyPr>
          <a:lstStyle/>
          <a:p>
            <a:pPr algn="ctr"/>
            <a:r>
              <a:rPr lang="en-US" sz="4000" b="1" dirty="0" smtClean="0">
                <a:latin typeface="BoltonLight"/>
                <a:cs typeface="BoltonLight"/>
              </a:rPr>
              <a:t>2.</a:t>
            </a:r>
            <a:endParaRPr lang="en-US" sz="4000" b="1" dirty="0">
              <a:latin typeface="BoltonLight"/>
              <a:cs typeface="BoltonLight"/>
            </a:endParaRPr>
          </a:p>
        </p:txBody>
      </p:sp>
      <p:sp>
        <p:nvSpPr>
          <p:cNvPr id="13" name="TextBox 12"/>
          <p:cNvSpPr txBox="1"/>
          <p:nvPr/>
        </p:nvSpPr>
        <p:spPr>
          <a:xfrm>
            <a:off x="4424596" y="1776954"/>
            <a:ext cx="4853263" cy="4893647"/>
          </a:xfrm>
          <a:prstGeom prst="rect">
            <a:avLst/>
          </a:prstGeom>
          <a:noFill/>
        </p:spPr>
        <p:txBody>
          <a:bodyPr wrap="square" rtlCol="0">
            <a:spAutoFit/>
          </a:bodyPr>
          <a:lstStyle/>
          <a:p>
            <a:r>
              <a:rPr lang="en-US" sz="2400" dirty="0" smtClean="0">
                <a:effectLst>
                  <a:outerShdw blurRad="50800" dist="38100" dir="2700000" algn="tl" rotWithShape="0">
                    <a:srgbClr val="000000">
                      <a:alpha val="43000"/>
                    </a:srgbClr>
                  </a:outerShdw>
                </a:effectLst>
                <a:latin typeface="Britannic Bold"/>
                <a:cs typeface="Britannic Bold"/>
              </a:rPr>
              <a:t>Where is the Jim Crow* section</a:t>
            </a:r>
          </a:p>
          <a:p>
            <a:r>
              <a:rPr lang="en-US" sz="2400" dirty="0" smtClean="0">
                <a:effectLst>
                  <a:outerShdw blurRad="50800" dist="38100" dir="2700000" algn="tl" rotWithShape="0">
                    <a:srgbClr val="000000">
                      <a:alpha val="43000"/>
                    </a:srgbClr>
                  </a:outerShdw>
                </a:effectLst>
                <a:latin typeface="Britannic Bold"/>
                <a:cs typeface="Britannic Bold"/>
              </a:rPr>
              <a:t>On this merry-go-round,</a:t>
            </a:r>
          </a:p>
          <a:p>
            <a:r>
              <a:rPr lang="en-US" sz="2400" dirty="0" smtClean="0">
                <a:effectLst>
                  <a:outerShdw blurRad="50800" dist="38100" dir="2700000" algn="tl" rotWithShape="0">
                    <a:srgbClr val="000000">
                      <a:alpha val="43000"/>
                    </a:srgbClr>
                  </a:outerShdw>
                </a:effectLst>
                <a:latin typeface="Britannic Bold"/>
                <a:cs typeface="Britannic Bold"/>
              </a:rPr>
              <a:t>Mister, cause I want to ride?</a:t>
            </a:r>
          </a:p>
          <a:p>
            <a:r>
              <a:rPr lang="en-US" sz="2400" dirty="0" smtClean="0">
                <a:effectLst>
                  <a:outerShdw blurRad="50800" dist="38100" dir="2700000" algn="tl" rotWithShape="0">
                    <a:srgbClr val="000000">
                      <a:alpha val="43000"/>
                    </a:srgbClr>
                  </a:outerShdw>
                </a:effectLst>
                <a:latin typeface="Britannic Bold"/>
                <a:cs typeface="Britannic Bold"/>
              </a:rPr>
              <a:t>Down South where I come from</a:t>
            </a:r>
          </a:p>
          <a:p>
            <a:r>
              <a:rPr lang="en-US" sz="2400" dirty="0" smtClean="0">
                <a:effectLst>
                  <a:outerShdw blurRad="50800" dist="38100" dir="2700000" algn="tl" rotWithShape="0">
                    <a:srgbClr val="000000">
                      <a:alpha val="43000"/>
                    </a:srgbClr>
                  </a:outerShdw>
                </a:effectLst>
                <a:latin typeface="Britannic Bold"/>
                <a:cs typeface="Britannic Bold"/>
              </a:rPr>
              <a:t>White and colored</a:t>
            </a:r>
          </a:p>
          <a:p>
            <a:r>
              <a:rPr lang="en-US" sz="2400" dirty="0" smtClean="0">
                <a:effectLst>
                  <a:outerShdw blurRad="50800" dist="38100" dir="2700000" algn="tl" rotWithShape="0">
                    <a:srgbClr val="000000">
                      <a:alpha val="43000"/>
                    </a:srgbClr>
                  </a:outerShdw>
                </a:effectLst>
                <a:latin typeface="Britannic Bold"/>
                <a:cs typeface="Britannic Bold"/>
              </a:rPr>
              <a:t>Can’t sit side by side.</a:t>
            </a:r>
          </a:p>
          <a:p>
            <a:r>
              <a:rPr lang="en-US" sz="2400" dirty="0" smtClean="0">
                <a:effectLst>
                  <a:outerShdw blurRad="50800" dist="38100" dir="2700000" algn="tl" rotWithShape="0">
                    <a:srgbClr val="000000">
                      <a:alpha val="43000"/>
                    </a:srgbClr>
                  </a:outerShdw>
                </a:effectLst>
                <a:latin typeface="Britannic Bold"/>
                <a:cs typeface="Britannic Bold"/>
              </a:rPr>
              <a:t>Down South on the train</a:t>
            </a:r>
          </a:p>
          <a:p>
            <a:r>
              <a:rPr lang="en-US" sz="2400" dirty="0" smtClean="0">
                <a:effectLst>
                  <a:outerShdw blurRad="50800" dist="38100" dir="2700000" algn="tl" rotWithShape="0">
                    <a:srgbClr val="000000">
                      <a:alpha val="43000"/>
                    </a:srgbClr>
                  </a:outerShdw>
                </a:effectLst>
                <a:latin typeface="Britannic Bold"/>
                <a:cs typeface="Britannic Bold"/>
              </a:rPr>
              <a:t>There’s a Jim Crow car.</a:t>
            </a:r>
          </a:p>
          <a:p>
            <a:r>
              <a:rPr lang="en-US" sz="2400" dirty="0" smtClean="0">
                <a:effectLst>
                  <a:outerShdw blurRad="50800" dist="38100" dir="2700000" algn="tl" rotWithShape="0">
                    <a:srgbClr val="000000">
                      <a:alpha val="43000"/>
                    </a:srgbClr>
                  </a:outerShdw>
                </a:effectLst>
                <a:latin typeface="Britannic Bold"/>
                <a:cs typeface="Britannic Bold"/>
              </a:rPr>
              <a:t>On the bus we’re put in the back-</a:t>
            </a:r>
          </a:p>
          <a:p>
            <a:r>
              <a:rPr lang="en-US" sz="2400" dirty="0" smtClean="0">
                <a:effectLst>
                  <a:outerShdw blurRad="50800" dist="38100" dir="2700000" algn="tl" rotWithShape="0">
                    <a:srgbClr val="000000">
                      <a:alpha val="43000"/>
                    </a:srgbClr>
                  </a:outerShdw>
                </a:effectLst>
                <a:latin typeface="Britannic Bold"/>
                <a:cs typeface="Britannic Bold"/>
              </a:rPr>
              <a:t>But there </a:t>
            </a:r>
            <a:r>
              <a:rPr lang="en-US" sz="2400" dirty="0" err="1" smtClean="0">
                <a:effectLst>
                  <a:outerShdw blurRad="50800" dist="38100" dir="2700000" algn="tl" rotWithShape="0">
                    <a:srgbClr val="000000">
                      <a:alpha val="43000"/>
                    </a:srgbClr>
                  </a:outerShdw>
                </a:effectLst>
                <a:latin typeface="Britannic Bold"/>
                <a:cs typeface="Britannic Bold"/>
              </a:rPr>
              <a:t>ain’t</a:t>
            </a:r>
            <a:r>
              <a:rPr lang="en-US" sz="2400" dirty="0" smtClean="0">
                <a:effectLst>
                  <a:outerShdw blurRad="50800" dist="38100" dir="2700000" algn="tl" rotWithShape="0">
                    <a:srgbClr val="000000">
                      <a:alpha val="43000"/>
                    </a:srgbClr>
                  </a:outerShdw>
                </a:effectLst>
                <a:latin typeface="Britannic Bold"/>
                <a:cs typeface="Britannic Bold"/>
              </a:rPr>
              <a:t> no back</a:t>
            </a:r>
          </a:p>
          <a:p>
            <a:r>
              <a:rPr lang="en-US" sz="2400" dirty="0" smtClean="0">
                <a:effectLst>
                  <a:outerShdw blurRad="50800" dist="38100" dir="2700000" algn="tl" rotWithShape="0">
                    <a:srgbClr val="000000">
                      <a:alpha val="43000"/>
                    </a:srgbClr>
                  </a:outerShdw>
                </a:effectLst>
                <a:latin typeface="Britannic Bold"/>
                <a:cs typeface="Britannic Bold"/>
              </a:rPr>
              <a:t>To a merry-go-round!</a:t>
            </a:r>
          </a:p>
          <a:p>
            <a:r>
              <a:rPr lang="en-US" sz="2400" dirty="0" smtClean="0">
                <a:effectLst>
                  <a:outerShdw blurRad="50800" dist="38100" dir="2700000" algn="tl" rotWithShape="0">
                    <a:srgbClr val="000000">
                      <a:alpha val="43000"/>
                    </a:srgbClr>
                  </a:outerShdw>
                </a:effectLst>
                <a:latin typeface="Britannic Bold"/>
                <a:cs typeface="Britannic Bold"/>
              </a:rPr>
              <a:t>Where’s the horse </a:t>
            </a:r>
          </a:p>
          <a:p>
            <a:r>
              <a:rPr lang="en-US" sz="2400" dirty="0" smtClean="0">
                <a:effectLst>
                  <a:outerShdw blurRad="50800" dist="38100" dir="2700000" algn="tl" rotWithShape="0">
                    <a:srgbClr val="000000">
                      <a:alpha val="43000"/>
                    </a:srgbClr>
                  </a:outerShdw>
                </a:effectLst>
                <a:latin typeface="Britannic Bold"/>
                <a:cs typeface="Britannic Bold"/>
              </a:rPr>
              <a:t>For a kid that’s black?</a:t>
            </a:r>
            <a:endParaRPr lang="en-US" sz="2400" dirty="0">
              <a:effectLst>
                <a:outerShdw blurRad="50800" dist="38100" dir="2700000" algn="tl" rotWithShape="0">
                  <a:srgbClr val="000000">
                    <a:alpha val="43000"/>
                  </a:srgbClr>
                </a:outerShdw>
              </a:effectLst>
              <a:latin typeface="Britannic Bold"/>
              <a:cs typeface="Britannic Bold"/>
            </a:endParaRPr>
          </a:p>
        </p:txBody>
      </p:sp>
      <p:pic>
        <p:nvPicPr>
          <p:cNvPr id="6" name="Picture 5" descr="Indoor-Outdoor-Ride-Ancient-Carousel-16-Sea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00" y="1708671"/>
            <a:ext cx="3994563" cy="5326084"/>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0" y="6616977"/>
            <a:ext cx="4690659" cy="400110"/>
          </a:xfrm>
          <a:prstGeom prst="rect">
            <a:avLst/>
          </a:prstGeom>
          <a:noFill/>
        </p:spPr>
        <p:txBody>
          <a:bodyPr wrap="square" rtlCol="0">
            <a:spAutoFit/>
          </a:bodyPr>
          <a:lstStyle/>
          <a:p>
            <a:r>
              <a:rPr lang="en-US" sz="1000" b="1" dirty="0" smtClean="0">
                <a:effectLst>
                  <a:outerShdw blurRad="50800" dist="38100" dir="2700000" algn="tl" rotWithShape="0">
                    <a:srgbClr val="000000">
                      <a:alpha val="43000"/>
                    </a:srgbClr>
                  </a:outerShdw>
                </a:effectLst>
                <a:latin typeface="Britannic Bold"/>
                <a:cs typeface="Britannic Bold"/>
              </a:rPr>
              <a:t>*Jim Crow = Segregation laws that kept people separated by race in the South.</a:t>
            </a:r>
          </a:p>
          <a:p>
            <a:pPr algn="ctr"/>
            <a:endParaRPr lang="en-US" sz="1000" dirty="0">
              <a:solidFill>
                <a:schemeClr val="bg1"/>
              </a:solidFill>
              <a:effectLst>
                <a:glow rad="139700">
                  <a:schemeClr val="tx1">
                    <a:alpha val="75000"/>
                  </a:schemeClr>
                </a:glow>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850573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6022" y="-1"/>
            <a:ext cx="7080525" cy="1088529"/>
          </a:xfrm>
          <a:prstGeom prst="rect">
            <a:avLst/>
          </a:prstGeom>
        </p:spPr>
      </p:pic>
      <p:grpSp>
        <p:nvGrpSpPr>
          <p:cNvPr id="3" name="Group 2"/>
          <p:cNvGrpSpPr/>
          <p:nvPr/>
        </p:nvGrpSpPr>
        <p:grpSpPr>
          <a:xfrm>
            <a:off x="32019" y="42688"/>
            <a:ext cx="2636205" cy="2539901"/>
            <a:chOff x="74710" y="102556"/>
            <a:chExt cx="2887436" cy="2945592"/>
          </a:xfrm>
        </p:grpSpPr>
        <p:sp>
          <p:nvSpPr>
            <p:cNvPr id="9" name="5-Point Star 8"/>
            <p:cNvSpPr/>
            <p:nvPr/>
          </p:nvSpPr>
          <p:spPr>
            <a:xfrm>
              <a:off x="74710" y="102556"/>
              <a:ext cx="2887436" cy="2945592"/>
            </a:xfrm>
            <a:prstGeom prst="star5">
              <a:avLst>
                <a:gd name="adj" fmla="val 24432"/>
                <a:gd name="hf" fmla="val 105146"/>
                <a:gd name="vf" fmla="val 110557"/>
              </a:avLst>
            </a:prstGeom>
            <a:gradFill flip="none" rotWithShape="1">
              <a:gsLst>
                <a:gs pos="0">
                  <a:schemeClr val="accent1">
                    <a:tint val="100000"/>
                    <a:shade val="100000"/>
                    <a:satMod val="130000"/>
                  </a:schemeClr>
                </a:gs>
                <a:gs pos="87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emp_file20141028-16184-6g72j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7171" y="1177624"/>
              <a:ext cx="1714804" cy="1381369"/>
            </a:xfrm>
            <a:prstGeom prst="rect">
              <a:avLst/>
            </a:prstGeom>
            <a:ln>
              <a:noFill/>
            </a:ln>
            <a:effectLst>
              <a:outerShdw blurRad="292100" dist="139700" dir="2700000" algn="tl" rotWithShape="0">
                <a:srgbClr val="333333">
                  <a:alpha val="65000"/>
                </a:srgbClr>
              </a:outerShdw>
            </a:effectLst>
          </p:spPr>
        </p:pic>
      </p:grpSp>
      <p:sp>
        <p:nvSpPr>
          <p:cNvPr id="4" name="TextBox 3"/>
          <p:cNvSpPr txBox="1"/>
          <p:nvPr/>
        </p:nvSpPr>
        <p:spPr>
          <a:xfrm>
            <a:off x="4364585" y="972612"/>
            <a:ext cx="4690659" cy="523220"/>
          </a:xfrm>
          <a:prstGeom prst="rect">
            <a:avLst/>
          </a:prstGeom>
          <a:noFill/>
        </p:spPr>
        <p:txBody>
          <a:bodyPr wrap="square" rtlCol="0">
            <a:spAutoFit/>
          </a:bodyPr>
          <a:lstStyle/>
          <a:p>
            <a:pPr algn="ctr"/>
            <a:r>
              <a:rPr lang="en-US" sz="2800" b="1" dirty="0" smtClean="0">
                <a:effectLst>
                  <a:outerShdw blurRad="50800" dist="38100" dir="2700000" algn="tl" rotWithShape="0">
                    <a:srgbClr val="000000">
                      <a:alpha val="43000"/>
                    </a:srgbClr>
                  </a:outerShdw>
                </a:effectLst>
                <a:latin typeface="Arial"/>
                <a:cs typeface="Arial"/>
              </a:rPr>
              <a:t>I Dream A World</a:t>
            </a:r>
          </a:p>
        </p:txBody>
      </p:sp>
      <p:sp>
        <p:nvSpPr>
          <p:cNvPr id="5" name="TextBox 4"/>
          <p:cNvSpPr txBox="1"/>
          <p:nvPr/>
        </p:nvSpPr>
        <p:spPr>
          <a:xfrm>
            <a:off x="954696" y="380642"/>
            <a:ext cx="832485" cy="707886"/>
          </a:xfrm>
          <a:prstGeom prst="rect">
            <a:avLst/>
          </a:prstGeom>
          <a:noFill/>
        </p:spPr>
        <p:txBody>
          <a:bodyPr wrap="square" rtlCol="0">
            <a:spAutoFit/>
          </a:bodyPr>
          <a:lstStyle/>
          <a:p>
            <a:pPr algn="ctr"/>
            <a:r>
              <a:rPr lang="en-US" sz="4000" b="1" dirty="0" smtClean="0">
                <a:latin typeface="BoltonLight"/>
                <a:cs typeface="BoltonLight"/>
              </a:rPr>
              <a:t>3.</a:t>
            </a:r>
            <a:endParaRPr lang="en-US" sz="4000" b="1" dirty="0">
              <a:latin typeface="BoltonLight"/>
              <a:cs typeface="BoltonLight"/>
            </a:endParaRPr>
          </a:p>
        </p:txBody>
      </p:sp>
      <p:sp>
        <p:nvSpPr>
          <p:cNvPr id="13" name="TextBox 12"/>
          <p:cNvSpPr txBox="1"/>
          <p:nvPr/>
        </p:nvSpPr>
        <p:spPr>
          <a:xfrm>
            <a:off x="4313284" y="1620321"/>
            <a:ext cx="4853263" cy="5016758"/>
          </a:xfrm>
          <a:prstGeom prst="rect">
            <a:avLst/>
          </a:prstGeom>
          <a:noFill/>
        </p:spPr>
        <p:txBody>
          <a:bodyPr wrap="square" rtlCol="0">
            <a:spAutoFit/>
          </a:bodyPr>
          <a:lstStyle/>
          <a:p>
            <a:r>
              <a:rPr lang="en-US" sz="2000" dirty="0" smtClean="0">
                <a:effectLst>
                  <a:outerShdw blurRad="50800" dist="38100" dir="2700000" algn="tl" rotWithShape="0">
                    <a:srgbClr val="000000">
                      <a:alpha val="43000"/>
                    </a:srgbClr>
                  </a:outerShdw>
                </a:effectLst>
                <a:latin typeface="Arial"/>
                <a:cs typeface="Arial"/>
              </a:rPr>
              <a:t>I dream a world where man</a:t>
            </a:r>
          </a:p>
          <a:p>
            <a:r>
              <a:rPr lang="en-US" sz="2000" dirty="0" smtClean="0">
                <a:effectLst>
                  <a:outerShdw blurRad="50800" dist="38100" dir="2700000" algn="tl" rotWithShape="0">
                    <a:srgbClr val="000000">
                      <a:alpha val="43000"/>
                    </a:srgbClr>
                  </a:outerShdw>
                </a:effectLst>
                <a:latin typeface="Arial"/>
                <a:cs typeface="Arial"/>
              </a:rPr>
              <a:t>No other man will scorn,</a:t>
            </a:r>
          </a:p>
          <a:p>
            <a:r>
              <a:rPr lang="en-US" sz="2000" dirty="0" smtClean="0">
                <a:effectLst>
                  <a:outerShdw blurRad="50800" dist="38100" dir="2700000" algn="tl" rotWithShape="0">
                    <a:srgbClr val="000000">
                      <a:alpha val="43000"/>
                    </a:srgbClr>
                  </a:outerShdw>
                </a:effectLst>
                <a:latin typeface="Arial"/>
                <a:cs typeface="Arial"/>
              </a:rPr>
              <a:t>Where love will bless the earth</a:t>
            </a:r>
          </a:p>
          <a:p>
            <a:r>
              <a:rPr lang="en-US" sz="2000" dirty="0" smtClean="0">
                <a:effectLst>
                  <a:outerShdw blurRad="50800" dist="38100" dir="2700000" algn="tl" rotWithShape="0">
                    <a:srgbClr val="000000">
                      <a:alpha val="43000"/>
                    </a:srgbClr>
                  </a:outerShdw>
                </a:effectLst>
                <a:latin typeface="Arial"/>
                <a:cs typeface="Arial"/>
              </a:rPr>
              <a:t>And Peace its paths adorn.</a:t>
            </a:r>
          </a:p>
          <a:p>
            <a:r>
              <a:rPr lang="en-US" sz="2000" dirty="0" smtClean="0">
                <a:effectLst>
                  <a:outerShdw blurRad="50800" dist="38100" dir="2700000" algn="tl" rotWithShape="0">
                    <a:srgbClr val="000000">
                      <a:alpha val="43000"/>
                    </a:srgbClr>
                  </a:outerShdw>
                </a:effectLst>
                <a:latin typeface="Arial"/>
                <a:cs typeface="Arial"/>
              </a:rPr>
              <a:t>I dream a world where all</a:t>
            </a:r>
          </a:p>
          <a:p>
            <a:r>
              <a:rPr lang="en-US" sz="2000" dirty="0" smtClean="0">
                <a:effectLst>
                  <a:outerShdw blurRad="50800" dist="38100" dir="2700000" algn="tl" rotWithShape="0">
                    <a:srgbClr val="000000">
                      <a:alpha val="43000"/>
                    </a:srgbClr>
                  </a:outerShdw>
                </a:effectLst>
                <a:latin typeface="Arial"/>
                <a:cs typeface="Arial"/>
              </a:rPr>
              <a:t>Will know sweet freedom's way, </a:t>
            </a:r>
          </a:p>
          <a:p>
            <a:r>
              <a:rPr lang="en-US" sz="2000" dirty="0" smtClean="0">
                <a:effectLst>
                  <a:outerShdw blurRad="50800" dist="38100" dir="2700000" algn="tl" rotWithShape="0">
                    <a:srgbClr val="000000">
                      <a:alpha val="43000"/>
                    </a:srgbClr>
                  </a:outerShdw>
                </a:effectLst>
                <a:latin typeface="Arial"/>
                <a:cs typeface="Arial"/>
              </a:rPr>
              <a:t>Where greed no longer saps the soul</a:t>
            </a:r>
          </a:p>
          <a:p>
            <a:r>
              <a:rPr lang="en-US" sz="2000" dirty="0" smtClean="0">
                <a:effectLst>
                  <a:outerShdw blurRad="50800" dist="38100" dir="2700000" algn="tl" rotWithShape="0">
                    <a:srgbClr val="000000">
                      <a:alpha val="43000"/>
                    </a:srgbClr>
                  </a:outerShdw>
                </a:effectLst>
                <a:latin typeface="Arial"/>
                <a:cs typeface="Arial"/>
              </a:rPr>
              <a:t>Nor avarice blights our day. </a:t>
            </a:r>
          </a:p>
          <a:p>
            <a:r>
              <a:rPr lang="en-US" sz="2000" dirty="0" smtClean="0">
                <a:effectLst>
                  <a:outerShdw blurRad="50800" dist="38100" dir="2700000" algn="tl" rotWithShape="0">
                    <a:srgbClr val="000000">
                      <a:alpha val="43000"/>
                    </a:srgbClr>
                  </a:outerShdw>
                </a:effectLst>
                <a:latin typeface="Arial"/>
                <a:cs typeface="Arial"/>
              </a:rPr>
              <a:t>A world I dream where black or white, </a:t>
            </a:r>
          </a:p>
          <a:p>
            <a:r>
              <a:rPr lang="en-US" sz="2000" dirty="0" smtClean="0">
                <a:effectLst>
                  <a:outerShdw blurRad="50800" dist="38100" dir="2700000" algn="tl" rotWithShape="0">
                    <a:srgbClr val="000000">
                      <a:alpha val="43000"/>
                    </a:srgbClr>
                  </a:outerShdw>
                </a:effectLst>
                <a:latin typeface="Arial"/>
                <a:cs typeface="Arial"/>
              </a:rPr>
              <a:t>Whatever race you be,</a:t>
            </a:r>
          </a:p>
          <a:p>
            <a:r>
              <a:rPr lang="en-US" sz="2000" dirty="0" smtClean="0">
                <a:effectLst>
                  <a:outerShdw blurRad="50800" dist="38100" dir="2700000" algn="tl" rotWithShape="0">
                    <a:srgbClr val="000000">
                      <a:alpha val="43000"/>
                    </a:srgbClr>
                  </a:outerShdw>
                </a:effectLst>
                <a:latin typeface="Arial"/>
                <a:cs typeface="Arial"/>
              </a:rPr>
              <a:t>Will share the bounties of the earth</a:t>
            </a:r>
          </a:p>
          <a:p>
            <a:r>
              <a:rPr lang="en-US" sz="2000" dirty="0" smtClean="0">
                <a:effectLst>
                  <a:outerShdw blurRad="50800" dist="38100" dir="2700000" algn="tl" rotWithShape="0">
                    <a:srgbClr val="000000">
                      <a:alpha val="43000"/>
                    </a:srgbClr>
                  </a:outerShdw>
                </a:effectLst>
                <a:latin typeface="Arial"/>
                <a:cs typeface="Arial"/>
              </a:rPr>
              <a:t>And every man is free,</a:t>
            </a:r>
          </a:p>
          <a:p>
            <a:r>
              <a:rPr lang="en-US" sz="2000" dirty="0" smtClean="0">
                <a:effectLst>
                  <a:outerShdw blurRad="50800" dist="38100" dir="2700000" algn="tl" rotWithShape="0">
                    <a:srgbClr val="000000">
                      <a:alpha val="43000"/>
                    </a:srgbClr>
                  </a:outerShdw>
                </a:effectLst>
                <a:latin typeface="Arial"/>
                <a:cs typeface="Arial"/>
              </a:rPr>
              <a:t>Where wretchedness will hang its head</a:t>
            </a:r>
          </a:p>
          <a:p>
            <a:r>
              <a:rPr lang="en-US" sz="2000" dirty="0" smtClean="0">
                <a:effectLst>
                  <a:outerShdw blurRad="50800" dist="38100" dir="2700000" algn="tl" rotWithShape="0">
                    <a:srgbClr val="000000">
                      <a:alpha val="43000"/>
                    </a:srgbClr>
                  </a:outerShdw>
                </a:effectLst>
                <a:latin typeface="Arial"/>
                <a:cs typeface="Arial"/>
              </a:rPr>
              <a:t>And joy, like a pearl,</a:t>
            </a:r>
          </a:p>
          <a:p>
            <a:r>
              <a:rPr lang="en-US" sz="2000" dirty="0" smtClean="0">
                <a:effectLst>
                  <a:outerShdw blurRad="50800" dist="38100" dir="2700000" algn="tl" rotWithShape="0">
                    <a:srgbClr val="000000">
                      <a:alpha val="43000"/>
                    </a:srgbClr>
                  </a:outerShdw>
                </a:effectLst>
                <a:latin typeface="Arial"/>
                <a:cs typeface="Arial"/>
              </a:rPr>
              <a:t>Attends the needs of all mankind-</a:t>
            </a:r>
          </a:p>
          <a:p>
            <a:r>
              <a:rPr lang="en-US" sz="2000" dirty="0" smtClean="0">
                <a:effectLst>
                  <a:outerShdw blurRad="50800" dist="38100" dir="2700000" algn="tl" rotWithShape="0">
                    <a:srgbClr val="000000">
                      <a:alpha val="43000"/>
                    </a:srgbClr>
                  </a:outerShdw>
                </a:effectLst>
                <a:latin typeface="Arial"/>
                <a:cs typeface="Arial"/>
              </a:rPr>
              <a:t>Of such I dream, My world!</a:t>
            </a:r>
            <a:endParaRPr lang="en-US" sz="2000" dirty="0">
              <a:effectLst>
                <a:outerShdw blurRad="50800" dist="38100" dir="2700000" algn="tl" rotWithShape="0">
                  <a:srgbClr val="000000">
                    <a:alpha val="43000"/>
                  </a:srgbClr>
                </a:outerShdw>
              </a:effectLst>
              <a:latin typeface="Arial"/>
              <a:cs typeface="Arial"/>
            </a:endParaRPr>
          </a:p>
        </p:txBody>
      </p:sp>
      <p:pic>
        <p:nvPicPr>
          <p:cNvPr id="7" name="Picture 6" descr="Worl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16" y="2533427"/>
            <a:ext cx="4064985" cy="3693437"/>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0" y="5995963"/>
            <a:ext cx="4690659" cy="861774"/>
          </a:xfrm>
          <a:prstGeom prst="rect">
            <a:avLst/>
          </a:prstGeom>
          <a:noFill/>
        </p:spPr>
        <p:txBody>
          <a:bodyPr wrap="square" rtlCol="0">
            <a:spAutoFit/>
          </a:bodyPr>
          <a:lstStyle/>
          <a:p>
            <a:r>
              <a:rPr lang="en-US" sz="1000" b="1" dirty="0" smtClean="0">
                <a:effectLst>
                  <a:outerShdw blurRad="50800" dist="38100" dir="2700000" algn="tl" rotWithShape="0">
                    <a:srgbClr val="000000">
                      <a:alpha val="43000"/>
                    </a:srgbClr>
                  </a:outerShdw>
                </a:effectLst>
                <a:latin typeface="Arial"/>
                <a:cs typeface="Arial"/>
              </a:rPr>
              <a:t>Scorn = despise, hate</a:t>
            </a:r>
          </a:p>
          <a:p>
            <a:r>
              <a:rPr lang="en-US" sz="1000" b="1" dirty="0" smtClean="0">
                <a:effectLst>
                  <a:outerShdw blurRad="50800" dist="38100" dir="2700000" algn="tl" rotWithShape="0">
                    <a:srgbClr val="000000">
                      <a:alpha val="43000"/>
                    </a:srgbClr>
                  </a:outerShdw>
                </a:effectLst>
                <a:latin typeface="Arial"/>
                <a:cs typeface="Arial"/>
              </a:rPr>
              <a:t>Adorn= Decorate, beautify</a:t>
            </a:r>
          </a:p>
          <a:p>
            <a:r>
              <a:rPr lang="en-US" sz="1000" b="1" dirty="0" smtClean="0">
                <a:effectLst>
                  <a:outerShdw blurRad="50800" dist="38100" dir="2700000" algn="tl" rotWithShape="0">
                    <a:srgbClr val="000000">
                      <a:alpha val="43000"/>
                    </a:srgbClr>
                  </a:outerShdw>
                </a:effectLst>
                <a:latin typeface="Arial"/>
                <a:cs typeface="Arial"/>
              </a:rPr>
              <a:t>Avarice= Greed for wealth</a:t>
            </a:r>
          </a:p>
          <a:p>
            <a:r>
              <a:rPr lang="en-US" sz="1000" b="1" dirty="0" smtClean="0">
                <a:effectLst>
                  <a:outerShdw blurRad="50800" dist="38100" dir="2700000" algn="tl" rotWithShape="0">
                    <a:srgbClr val="000000">
                      <a:alpha val="43000"/>
                    </a:srgbClr>
                  </a:outerShdw>
                </a:effectLst>
                <a:latin typeface="Arial"/>
                <a:cs typeface="Arial"/>
              </a:rPr>
              <a:t>Bounties= Blessings</a:t>
            </a:r>
          </a:p>
          <a:p>
            <a:r>
              <a:rPr lang="en-US" sz="1000" b="1" dirty="0" smtClean="0">
                <a:effectLst>
                  <a:outerShdw blurRad="50800" dist="38100" dir="2700000" algn="tl" rotWithShape="0">
                    <a:srgbClr val="000000">
                      <a:alpha val="43000"/>
                    </a:srgbClr>
                  </a:outerShdw>
                </a:effectLst>
                <a:latin typeface="Arial"/>
                <a:cs typeface="Arial"/>
              </a:rPr>
              <a:t>Wretchedness= Sorrow, despair</a:t>
            </a:r>
          </a:p>
        </p:txBody>
      </p:sp>
    </p:spTree>
    <p:extLst>
      <p:ext uri="{BB962C8B-B14F-4D97-AF65-F5344CB8AC3E}">
        <p14:creationId xmlns:p14="http://schemas.microsoft.com/office/powerpoint/2010/main" val="232524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1B3F"/>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extBox 7"/>
          <p:cNvSpPr txBox="1"/>
          <p:nvPr/>
        </p:nvSpPr>
        <p:spPr>
          <a:xfrm>
            <a:off x="0" y="1019100"/>
            <a:ext cx="7291917" cy="769441"/>
          </a:xfrm>
          <a:prstGeom prst="rect">
            <a:avLst/>
          </a:prstGeom>
          <a:noFill/>
        </p:spPr>
        <p:txBody>
          <a:bodyPr wrap="square" rtlCol="0">
            <a:spAutoFit/>
          </a:bodyPr>
          <a:lstStyle/>
          <a:p>
            <a:pPr algn="ctr"/>
            <a:r>
              <a:rPr lang="en-US" sz="4400" b="1" dirty="0" smtClean="0">
                <a:effectLst>
                  <a:outerShdw blurRad="50800" dist="38100" dir="2700000" algn="tl" rotWithShape="0">
                    <a:prstClr val="black">
                      <a:alpha val="40000"/>
                    </a:prstClr>
                  </a:outerShdw>
                </a:effectLst>
                <a:latin typeface="Bangla MN"/>
                <a:cs typeface="Bangla MN"/>
              </a:rPr>
              <a:t>1894-1937</a:t>
            </a:r>
          </a:p>
        </p:txBody>
      </p:sp>
      <p:pic>
        <p:nvPicPr>
          <p:cNvPr id="4" name="Picture 3" descr="Screen Shot 2016-02-27 at 10.58.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974" y="1200328"/>
            <a:ext cx="5524025" cy="5657671"/>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0" y="1753348"/>
            <a:ext cx="6827809" cy="5016759"/>
          </a:xfrm>
          <a:prstGeom prst="rect">
            <a:avLst/>
          </a:prstGeom>
          <a:noFill/>
        </p:spPr>
        <p:txBody>
          <a:bodyPr wrap="square" rtlCol="0">
            <a:spAutoFit/>
          </a:bodyPr>
          <a:lstStyle/>
          <a:p>
            <a:r>
              <a:rPr lang="en-US" sz="1600" dirty="0" smtClean="0">
                <a:latin typeface="Bangla MN"/>
                <a:cs typeface="Bangla MN"/>
              </a:rPr>
              <a:t>Born in Chattanooga, Tennessee in 1894, Bessie Smith signed a recording contract with Columbia Records in 1923.  She was quickly among the highest paid African American performers in the United States.  She was nicknamed the “Empress of Blues” and was the most popular blues singer</a:t>
            </a:r>
          </a:p>
          <a:p>
            <a:r>
              <a:rPr lang="en-US" sz="1600" dirty="0" smtClean="0">
                <a:latin typeface="Bangla MN"/>
                <a:cs typeface="Bangla MN"/>
              </a:rPr>
              <a:t>in the 1920’s and 1930’s.   After experiencing great </a:t>
            </a:r>
          </a:p>
          <a:p>
            <a:r>
              <a:rPr lang="en-US" sz="1600" dirty="0" smtClean="0">
                <a:latin typeface="Bangla MN"/>
                <a:cs typeface="Bangla MN"/>
              </a:rPr>
              <a:t>popularity in the 20’s, the Depression in the early 1930’s left her struggling financially. Smith began to adapt her style to incorporate the growing popularity of Swing </a:t>
            </a:r>
          </a:p>
          <a:p>
            <a:r>
              <a:rPr lang="en-US" sz="1600" dirty="0" smtClean="0">
                <a:latin typeface="Bangla MN"/>
                <a:cs typeface="Bangla MN"/>
              </a:rPr>
              <a:t>music and continued to travel and perform.  </a:t>
            </a:r>
          </a:p>
          <a:p>
            <a:endParaRPr lang="en-US" sz="1600" dirty="0" smtClean="0">
              <a:latin typeface="Bangla MN"/>
              <a:cs typeface="Bangla MN"/>
            </a:endParaRPr>
          </a:p>
          <a:p>
            <a:r>
              <a:rPr lang="en-US" sz="1600" dirty="0" smtClean="0">
                <a:latin typeface="Bangla MN"/>
                <a:cs typeface="Bangla MN"/>
              </a:rPr>
              <a:t>Smith died at the age of 43 when on her way to a </a:t>
            </a:r>
          </a:p>
          <a:p>
            <a:r>
              <a:rPr lang="en-US" sz="1600" dirty="0" smtClean="0">
                <a:latin typeface="Bangla MN"/>
                <a:cs typeface="Bangla MN"/>
              </a:rPr>
              <a:t>show in Tennessee the vehicle </a:t>
            </a:r>
          </a:p>
          <a:p>
            <a:r>
              <a:rPr lang="en-US" sz="1600" dirty="0" smtClean="0">
                <a:latin typeface="Bangla MN"/>
                <a:cs typeface="Bangla MN"/>
              </a:rPr>
              <a:t>she was riding in sideswiped a </a:t>
            </a:r>
          </a:p>
          <a:p>
            <a:r>
              <a:rPr lang="en-US" sz="1600" dirty="0" smtClean="0">
                <a:latin typeface="Bangla MN"/>
                <a:cs typeface="Bangla MN"/>
              </a:rPr>
              <a:t>truck and she was thrown from </a:t>
            </a:r>
          </a:p>
          <a:p>
            <a:r>
              <a:rPr lang="en-US" sz="1600" dirty="0" smtClean="0">
                <a:latin typeface="Bangla MN"/>
                <a:cs typeface="Bangla MN"/>
              </a:rPr>
              <a:t>the car. </a:t>
            </a:r>
          </a:p>
          <a:p>
            <a:endParaRPr lang="en-US" sz="1600" dirty="0" smtClean="0">
              <a:latin typeface="Bangla MN"/>
              <a:cs typeface="Bangla MN"/>
            </a:endParaRPr>
          </a:p>
          <a:p>
            <a:r>
              <a:rPr lang="en-US" sz="1600" dirty="0" smtClean="0">
                <a:latin typeface="Bangla MN"/>
                <a:cs typeface="Bangla MN"/>
              </a:rPr>
              <a:t>Since her death, her music has</a:t>
            </a:r>
          </a:p>
          <a:p>
            <a:r>
              <a:rPr lang="en-US" sz="1600" dirty="0" smtClean="0">
                <a:latin typeface="Bangla MN"/>
                <a:cs typeface="Bangla MN"/>
              </a:rPr>
              <a:t>continued to attract new fans </a:t>
            </a:r>
          </a:p>
          <a:p>
            <a:r>
              <a:rPr lang="en-US" sz="1600" dirty="0" smtClean="0">
                <a:latin typeface="Bangla MN"/>
                <a:cs typeface="Bangla MN"/>
              </a:rPr>
              <a:t>and has sold considerably well.</a:t>
            </a:r>
            <a:endParaRPr lang="en-US" sz="1600" dirty="0">
              <a:latin typeface="Bangla MN"/>
              <a:cs typeface="Bangla MN"/>
            </a:endParaRPr>
          </a:p>
        </p:txBody>
      </p:sp>
      <p:pic>
        <p:nvPicPr>
          <p:cNvPr id="6" name="Picture 5"/>
          <p:cNvPicPr>
            <a:picLocks noChangeAspect="1"/>
          </p:cNvPicPr>
          <p:nvPr/>
        </p:nvPicPr>
        <p:blipFill>
          <a:blip r:embed="rId3"/>
          <a:stretch>
            <a:fillRect/>
          </a:stretch>
        </p:blipFill>
        <p:spPr>
          <a:xfrm>
            <a:off x="1430777" y="-60864"/>
            <a:ext cx="6438674" cy="1472090"/>
          </a:xfrm>
          <a:prstGeom prst="rect">
            <a:avLst/>
          </a:prstGeom>
        </p:spPr>
      </p:pic>
      <p:sp>
        <p:nvSpPr>
          <p:cNvPr id="7" name="Footer Placeholder 30"/>
          <p:cNvSpPr>
            <a:spLocks noGrp="1"/>
          </p:cNvSpPr>
          <p:nvPr>
            <p:ph type="ftr" sz="quarter" idx="11"/>
          </p:nvPr>
        </p:nvSpPr>
        <p:spPr>
          <a:xfrm>
            <a:off x="7544513" y="-67750"/>
            <a:ext cx="1611139" cy="395711"/>
          </a:xfrm>
        </p:spPr>
        <p:txBody>
          <a:bodyPr/>
          <a:lstStyle/>
          <a:p>
            <a:pPr algn="r"/>
            <a:r>
              <a:rPr lang="tr-TR" sz="1000" dirty="0" smtClean="0">
                <a:solidFill>
                  <a:schemeClr val="tx1">
                    <a:lumMod val="65000"/>
                    <a:lumOff val="35000"/>
                  </a:schemeClr>
                </a:solidFill>
                <a:latin typeface="Noteworthy Bold"/>
                <a:cs typeface="Noteworthy Bold"/>
              </a:rPr>
              <a:t>© Karalynn Tyler 2016</a:t>
            </a:r>
            <a:endParaRPr lang="en-US" sz="1000" dirty="0">
              <a:solidFill>
                <a:schemeClr val="tx1">
                  <a:lumMod val="65000"/>
                  <a:lumOff val="35000"/>
                </a:schemeClr>
              </a:solidFill>
              <a:latin typeface="Noteworthy Bold"/>
              <a:cs typeface="Noteworthy Bold"/>
            </a:endParaRPr>
          </a:p>
        </p:txBody>
      </p:sp>
    </p:spTree>
    <p:extLst>
      <p:ext uri="{BB962C8B-B14F-4D97-AF65-F5344CB8AC3E}">
        <p14:creationId xmlns:p14="http://schemas.microsoft.com/office/powerpoint/2010/main" val="934240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1B3F"/>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extBox 8"/>
          <p:cNvSpPr txBox="1"/>
          <p:nvPr/>
        </p:nvSpPr>
        <p:spPr>
          <a:xfrm>
            <a:off x="116520" y="2333684"/>
            <a:ext cx="4253023" cy="4031873"/>
          </a:xfrm>
          <a:prstGeom prst="rect">
            <a:avLst/>
          </a:prstGeom>
          <a:noFill/>
        </p:spPr>
        <p:txBody>
          <a:bodyPr wrap="square" rtlCol="0">
            <a:spAutoFit/>
          </a:bodyPr>
          <a:lstStyle/>
          <a:p>
            <a:r>
              <a:rPr lang="en-US" sz="1600" dirty="0"/>
              <a:t>Once I lived the life of a millionaire</a:t>
            </a:r>
            <a:br>
              <a:rPr lang="en-US" sz="1600" dirty="0"/>
            </a:br>
            <a:r>
              <a:rPr lang="en-US" sz="1600" dirty="0"/>
              <a:t>Spent all my money, I didn't care</a:t>
            </a:r>
            <a:br>
              <a:rPr lang="en-US" sz="1600" dirty="0"/>
            </a:br>
            <a:r>
              <a:rPr lang="en-US" sz="1600" dirty="0"/>
              <a:t>Took all my friends out for a mighty good time</a:t>
            </a:r>
            <a:br>
              <a:rPr lang="en-US" sz="1600" dirty="0"/>
            </a:br>
            <a:r>
              <a:rPr lang="en-US" sz="1600" dirty="0"/>
              <a:t>Bought bootleg whiskey, champagne and wine</a:t>
            </a:r>
            <a:br>
              <a:rPr lang="en-US" sz="1600" dirty="0"/>
            </a:br>
            <a:r>
              <a:rPr lang="en-US" sz="1600" dirty="0"/>
              <a:t/>
            </a:r>
            <a:br>
              <a:rPr lang="en-US" sz="1600" dirty="0"/>
            </a:br>
            <a:r>
              <a:rPr lang="en-US" sz="1600" dirty="0"/>
              <a:t>Then I began to fall so low</a:t>
            </a:r>
            <a:br>
              <a:rPr lang="en-US" sz="1600" dirty="0"/>
            </a:br>
            <a:r>
              <a:rPr lang="en-US" sz="1600" dirty="0"/>
              <a:t>I didn't have any friend, I had nowhere to go</a:t>
            </a:r>
            <a:br>
              <a:rPr lang="en-US" sz="1600" dirty="0"/>
            </a:br>
            <a:r>
              <a:rPr lang="en-US" sz="1600" dirty="0"/>
              <a:t>I get my hands on a dollar again</a:t>
            </a:r>
            <a:br>
              <a:rPr lang="en-US" sz="1600" dirty="0"/>
            </a:br>
            <a:r>
              <a:rPr lang="en-US" sz="1600" dirty="0"/>
              <a:t>I'm </a:t>
            </a:r>
            <a:r>
              <a:rPr lang="en-US" sz="1600" dirty="0" err="1"/>
              <a:t>gonna</a:t>
            </a:r>
            <a:r>
              <a:rPr lang="en-US" sz="1600" dirty="0"/>
              <a:t> hold on to it till that eagle grins</a:t>
            </a:r>
            <a:br>
              <a:rPr lang="en-US" sz="1600" dirty="0"/>
            </a:br>
            <a:r>
              <a:rPr lang="en-US" sz="1600" dirty="0"/>
              <a:t/>
            </a:r>
            <a:br>
              <a:rPr lang="en-US" sz="1600" dirty="0"/>
            </a:br>
            <a:r>
              <a:rPr lang="en-US" sz="1600" dirty="0"/>
              <a:t>Because</a:t>
            </a:r>
            <a:br>
              <a:rPr lang="en-US" sz="1600" dirty="0"/>
            </a:br>
            <a:r>
              <a:rPr lang="en-US" sz="1600" dirty="0"/>
              <a:t>Nobody knows you</a:t>
            </a:r>
            <a:br>
              <a:rPr lang="en-US" sz="1600" dirty="0"/>
            </a:br>
            <a:r>
              <a:rPr lang="en-US" sz="1600" dirty="0"/>
              <a:t>When you're down and out</a:t>
            </a:r>
            <a:br>
              <a:rPr lang="en-US" sz="1600" dirty="0"/>
            </a:br>
            <a:r>
              <a:rPr lang="en-US" sz="1600" dirty="0"/>
              <a:t>In my pocket, not one penny</a:t>
            </a:r>
            <a:br>
              <a:rPr lang="en-US" sz="1600" dirty="0"/>
            </a:br>
            <a:r>
              <a:rPr lang="en-US" sz="1600" dirty="0"/>
              <a:t>And as for friends, </a:t>
            </a:r>
            <a:br>
              <a:rPr lang="en-US" sz="1600" dirty="0"/>
            </a:br>
            <a:r>
              <a:rPr lang="en-US" sz="1600" dirty="0"/>
              <a:t>Well, I don't have </a:t>
            </a:r>
            <a:r>
              <a:rPr lang="en-US" sz="1600" dirty="0" smtClean="0"/>
              <a:t>any</a:t>
            </a:r>
            <a:endParaRPr lang="en-US" sz="1600" dirty="0"/>
          </a:p>
        </p:txBody>
      </p:sp>
      <p:pic>
        <p:nvPicPr>
          <p:cNvPr id="6" name="Picture 5"/>
          <p:cNvPicPr>
            <a:picLocks noChangeAspect="1"/>
          </p:cNvPicPr>
          <p:nvPr/>
        </p:nvPicPr>
        <p:blipFill>
          <a:blip r:embed="rId2"/>
          <a:stretch>
            <a:fillRect/>
          </a:stretch>
        </p:blipFill>
        <p:spPr>
          <a:xfrm>
            <a:off x="685042" y="-60864"/>
            <a:ext cx="5583798" cy="1276638"/>
          </a:xfrm>
          <a:prstGeom prst="rect">
            <a:avLst/>
          </a:prstGeom>
        </p:spPr>
      </p:pic>
      <p:sp>
        <p:nvSpPr>
          <p:cNvPr id="10" name="5-Point Star 9"/>
          <p:cNvSpPr/>
          <p:nvPr/>
        </p:nvSpPr>
        <p:spPr>
          <a:xfrm>
            <a:off x="6507794" y="35240"/>
            <a:ext cx="2636205" cy="2539901"/>
          </a:xfrm>
          <a:prstGeom prst="star5">
            <a:avLst>
              <a:gd name="adj" fmla="val 24432"/>
              <a:gd name="hf" fmla="val 105146"/>
              <a:gd name="vf" fmla="val 110557"/>
            </a:avLst>
          </a:prstGeom>
          <a:gradFill flip="none" rotWithShape="1">
            <a:gsLst>
              <a:gs pos="0">
                <a:srgbClr val="FF0000"/>
              </a:gs>
              <a:gs pos="87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2-27 at 10.58.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793" y="731743"/>
            <a:ext cx="1351646" cy="1384347"/>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4247282" y="2333684"/>
            <a:ext cx="4521023" cy="3323987"/>
          </a:xfrm>
          <a:prstGeom prst="rect">
            <a:avLst/>
          </a:prstGeom>
          <a:noFill/>
        </p:spPr>
        <p:txBody>
          <a:bodyPr wrap="square" rtlCol="0">
            <a:spAutoFit/>
          </a:bodyPr>
          <a:lstStyle/>
          <a:p>
            <a:r>
              <a:rPr lang="en-US" sz="1600" dirty="0"/>
              <a:t>If I ever get on my feet again</a:t>
            </a:r>
            <a:br>
              <a:rPr lang="en-US" sz="1600" dirty="0"/>
            </a:br>
            <a:r>
              <a:rPr lang="en-US" sz="1600" dirty="0"/>
              <a:t>Everybody wants to be my old long-lost friend</a:t>
            </a:r>
            <a:br>
              <a:rPr lang="en-US" sz="1600" dirty="0"/>
            </a:br>
            <a:r>
              <a:rPr lang="en-US" sz="1600" dirty="0"/>
              <a:t>Said it's mighty strange, without a doubt</a:t>
            </a:r>
            <a:br>
              <a:rPr lang="en-US" sz="1600" dirty="0"/>
            </a:br>
            <a:r>
              <a:rPr lang="en-US" sz="1600" dirty="0"/>
              <a:t>Nobody knows you when you're down and out</a:t>
            </a:r>
            <a:br>
              <a:rPr lang="en-US" sz="1600" dirty="0"/>
            </a:br>
            <a:r>
              <a:rPr lang="en-US" sz="1600" dirty="0"/>
              <a:t>Oh, when you're down and out</a:t>
            </a:r>
            <a:br>
              <a:rPr lang="en-US" sz="1600" dirty="0"/>
            </a:br>
            <a:r>
              <a:rPr lang="en-US" sz="1600" dirty="0"/>
              <a:t/>
            </a:r>
            <a:br>
              <a:rPr lang="en-US" sz="1600" dirty="0"/>
            </a:br>
            <a:r>
              <a:rPr lang="en-US" sz="1600" dirty="0"/>
              <a:t>So, if I ever get on my feet again</a:t>
            </a:r>
            <a:br>
              <a:rPr lang="en-US" sz="1600" dirty="0"/>
            </a:br>
            <a:r>
              <a:rPr lang="en-US" sz="1600" dirty="0"/>
              <a:t>Everybody wants to be my old long-lost friend</a:t>
            </a:r>
            <a:br>
              <a:rPr lang="en-US" sz="1600" dirty="0"/>
            </a:br>
            <a:r>
              <a:rPr lang="en-US" sz="1600" dirty="0"/>
              <a:t>Said it's kind of strange, without a doubt</a:t>
            </a:r>
            <a:br>
              <a:rPr lang="en-US" sz="1600" dirty="0"/>
            </a:br>
            <a:r>
              <a:rPr lang="en-US" sz="1600" dirty="0"/>
              <a:t>Nobody knows you when you're down and out</a:t>
            </a:r>
            <a:br>
              <a:rPr lang="en-US" sz="1600" dirty="0"/>
            </a:br>
            <a:r>
              <a:rPr lang="en-US" sz="1600" dirty="0"/>
              <a:t>I mean when you're down and out</a:t>
            </a:r>
            <a:br>
              <a:rPr lang="en-US" sz="1600" dirty="0"/>
            </a:br>
            <a:r>
              <a:rPr lang="en-US" sz="1600" dirty="0"/>
              <a:t>When you're down and out </a:t>
            </a:r>
          </a:p>
          <a:p>
            <a:endParaRPr lang="en-US" dirty="0"/>
          </a:p>
        </p:txBody>
      </p:sp>
      <p:sp>
        <p:nvSpPr>
          <p:cNvPr id="12" name="TextBox 11"/>
          <p:cNvSpPr txBox="1"/>
          <p:nvPr/>
        </p:nvSpPr>
        <p:spPr>
          <a:xfrm>
            <a:off x="-139824" y="1030751"/>
            <a:ext cx="7291917" cy="1200329"/>
          </a:xfrm>
          <a:prstGeom prst="rect">
            <a:avLst/>
          </a:prstGeom>
          <a:noFill/>
        </p:spPr>
        <p:txBody>
          <a:bodyPr wrap="square" rtlCol="0">
            <a:spAutoFit/>
          </a:bodyPr>
          <a:lstStyle/>
          <a:p>
            <a:pPr algn="ctr"/>
            <a:r>
              <a:rPr lang="en-US" sz="3600" b="1" dirty="0" smtClean="0">
                <a:effectLst>
                  <a:outerShdw blurRad="50800" dist="38100" dir="2700000" algn="tl" rotWithShape="0">
                    <a:prstClr val="black">
                      <a:alpha val="40000"/>
                    </a:prstClr>
                  </a:outerShdw>
                </a:effectLst>
                <a:latin typeface="Bangla MN"/>
                <a:cs typeface="Bangla MN"/>
              </a:rPr>
              <a:t>Nobody Knows You</a:t>
            </a:r>
          </a:p>
          <a:p>
            <a:pPr algn="ctr"/>
            <a:r>
              <a:rPr lang="en-US" sz="3600" b="1" dirty="0" smtClean="0">
                <a:effectLst>
                  <a:outerShdw blurRad="50800" dist="38100" dir="2700000" algn="tl" rotWithShape="0">
                    <a:prstClr val="black">
                      <a:alpha val="40000"/>
                    </a:prstClr>
                  </a:outerShdw>
                </a:effectLst>
                <a:latin typeface="Bangla MN"/>
                <a:cs typeface="Bangla MN"/>
              </a:rPr>
              <a:t>When You’re Down &amp; Out</a:t>
            </a:r>
          </a:p>
        </p:txBody>
      </p:sp>
      <p:sp>
        <p:nvSpPr>
          <p:cNvPr id="3" name="TextBox 2"/>
          <p:cNvSpPr txBox="1"/>
          <p:nvPr/>
        </p:nvSpPr>
        <p:spPr>
          <a:xfrm>
            <a:off x="3963263" y="6383843"/>
            <a:ext cx="5089062" cy="430887"/>
          </a:xfrm>
          <a:prstGeom prst="rect">
            <a:avLst/>
          </a:prstGeom>
          <a:noFill/>
        </p:spPr>
        <p:txBody>
          <a:bodyPr wrap="square" rtlCol="0">
            <a:spAutoFit/>
          </a:bodyPr>
          <a:lstStyle/>
          <a:p>
            <a:r>
              <a:rPr lang="en-US" sz="1100" b="1" dirty="0" smtClean="0"/>
              <a:t>Written by Jimmy Cox 1923</a:t>
            </a:r>
          </a:p>
          <a:p>
            <a:r>
              <a:rPr lang="en-US" sz="1100" b="1" dirty="0" smtClean="0"/>
              <a:t>Performed by Bessie Smith 1929</a:t>
            </a:r>
            <a:endParaRPr lang="en-US" sz="1100" b="1" dirty="0"/>
          </a:p>
        </p:txBody>
      </p:sp>
      <p:sp>
        <p:nvSpPr>
          <p:cNvPr id="5" name="TextBox 4"/>
          <p:cNvSpPr txBox="1"/>
          <p:nvPr/>
        </p:nvSpPr>
        <p:spPr>
          <a:xfrm rot="5400000">
            <a:off x="6458558" y="4391081"/>
            <a:ext cx="4786108" cy="584776"/>
          </a:xfrm>
          <a:prstGeom prst="rect">
            <a:avLst/>
          </a:prstGeom>
          <a:noFill/>
        </p:spPr>
        <p:txBody>
          <a:bodyPr wrap="square" rtlCol="0">
            <a:spAutoFit/>
          </a:bodyPr>
          <a:lstStyle/>
          <a:p>
            <a:r>
              <a:rPr lang="en-US" sz="1600" dirty="0">
                <a:hlinkClick r:id="rId4"/>
              </a:rPr>
              <a:t>https://www.youtube.com/watch?v=</a:t>
            </a:r>
            <a:r>
              <a:rPr lang="en-US" sz="1600" dirty="0" smtClean="0">
                <a:hlinkClick r:id="rId4"/>
              </a:rPr>
              <a:t>6MzU8xM99Uo</a:t>
            </a:r>
            <a:endParaRPr lang="en-US" sz="1600" dirty="0" smtClean="0"/>
          </a:p>
          <a:p>
            <a:endParaRPr lang="en-US" sz="1600" dirty="0"/>
          </a:p>
        </p:txBody>
      </p:sp>
    </p:spTree>
    <p:extLst>
      <p:ext uri="{BB962C8B-B14F-4D97-AF65-F5344CB8AC3E}">
        <p14:creationId xmlns:p14="http://schemas.microsoft.com/office/powerpoint/2010/main" val="3443759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2B5B4"/>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TextBox 6"/>
          <p:cNvSpPr txBox="1"/>
          <p:nvPr/>
        </p:nvSpPr>
        <p:spPr>
          <a:xfrm>
            <a:off x="1852083" y="1019100"/>
            <a:ext cx="7291917" cy="769441"/>
          </a:xfrm>
          <a:prstGeom prst="rect">
            <a:avLst/>
          </a:prstGeom>
          <a:noFill/>
        </p:spPr>
        <p:txBody>
          <a:bodyPr wrap="square" rtlCol="0">
            <a:spAutoFit/>
          </a:bodyPr>
          <a:lstStyle/>
          <a:p>
            <a:pPr algn="ctr"/>
            <a:r>
              <a:rPr lang="en-US" sz="4400" b="1" dirty="0" smtClean="0">
                <a:effectLst>
                  <a:outerShdw blurRad="50800" dist="38100" dir="2700000" algn="tl" rotWithShape="0">
                    <a:prstClr val="black">
                      <a:alpha val="40000"/>
                    </a:prstClr>
                  </a:outerShdw>
                </a:effectLst>
                <a:latin typeface="Bangla MN"/>
                <a:cs typeface="Bangla MN"/>
              </a:rPr>
              <a:t>1880-1966</a:t>
            </a:r>
          </a:p>
        </p:txBody>
      </p:sp>
      <p:sp>
        <p:nvSpPr>
          <p:cNvPr id="10" name="TextBox 9"/>
          <p:cNvSpPr txBox="1"/>
          <p:nvPr/>
        </p:nvSpPr>
        <p:spPr>
          <a:xfrm>
            <a:off x="2889724" y="1753348"/>
            <a:ext cx="6254275" cy="4770537"/>
          </a:xfrm>
          <a:prstGeom prst="rect">
            <a:avLst/>
          </a:prstGeom>
          <a:noFill/>
        </p:spPr>
        <p:txBody>
          <a:bodyPr wrap="square" rtlCol="0">
            <a:spAutoFit/>
          </a:bodyPr>
          <a:lstStyle/>
          <a:p>
            <a:r>
              <a:rPr lang="en-US" sz="1600" dirty="0" smtClean="0">
                <a:latin typeface="Bangla MN"/>
                <a:cs typeface="Bangla MN"/>
              </a:rPr>
              <a:t>Georgia Douglas was born in Atlanta Georgia.  Her mother was Native American and her father was African-American and English.  She graduated from Atlanta University’s Normal School and taught school in </a:t>
            </a:r>
          </a:p>
          <a:p>
            <a:r>
              <a:rPr lang="en-US" sz="1600" dirty="0" smtClean="0">
                <a:latin typeface="Bangla MN"/>
                <a:cs typeface="Bangla MN"/>
              </a:rPr>
              <a:t>Marietta, Georgia.  She left teaching to pursue her love of music in 1902 and attended Oberlin Conservatory of </a:t>
            </a:r>
          </a:p>
          <a:p>
            <a:r>
              <a:rPr lang="en-US" sz="1600" dirty="0" smtClean="0">
                <a:latin typeface="Bangla MN"/>
                <a:cs typeface="Bangla MN"/>
              </a:rPr>
              <a:t>Music in Ohio.  Later she returned to Atlanta where she </a:t>
            </a:r>
          </a:p>
          <a:p>
            <a:r>
              <a:rPr lang="en-US" sz="1600" dirty="0" smtClean="0">
                <a:latin typeface="Bangla MN"/>
                <a:cs typeface="Bangla MN"/>
              </a:rPr>
              <a:t>became the assistant principal at a public school. She married Henry Lincoln Johnson in 1903. Her husband’s job moved their family to Washington D.C. where Georgia was a homemaker, raising their two sons.  She spent her time writing poetry, plays songs, giving music lessons, and playing the organ for her church. </a:t>
            </a:r>
          </a:p>
          <a:p>
            <a:endParaRPr lang="en-US" sz="1600" dirty="0">
              <a:latin typeface="Bangla MN"/>
              <a:cs typeface="Bangla MN"/>
            </a:endParaRPr>
          </a:p>
          <a:p>
            <a:r>
              <a:rPr lang="en-US" sz="1600" dirty="0" smtClean="0">
                <a:latin typeface="Bangla MN"/>
                <a:cs typeface="Bangla MN"/>
              </a:rPr>
              <a:t>After her husband’s death, Georgia began contributing written works and hosting arts gatherings for members of the Harlem Renaissance- a group she was active in and supported until her death in 1966.  She was inducted into the Georgia Writer’s Hall of Fame in 2009.</a:t>
            </a:r>
            <a:endParaRPr lang="en-US" sz="1600" dirty="0">
              <a:latin typeface="Bangla MN"/>
              <a:cs typeface="Bangla MN"/>
            </a:endParaRPr>
          </a:p>
        </p:txBody>
      </p:sp>
      <p:pic>
        <p:nvPicPr>
          <p:cNvPr id="3" name="Picture 2"/>
          <p:cNvPicPr>
            <a:picLocks noChangeAspect="1"/>
          </p:cNvPicPr>
          <p:nvPr/>
        </p:nvPicPr>
        <p:blipFill>
          <a:blip r:embed="rId2"/>
          <a:stretch>
            <a:fillRect/>
          </a:stretch>
        </p:blipFill>
        <p:spPr>
          <a:xfrm>
            <a:off x="0" y="0"/>
            <a:ext cx="9144000" cy="1291812"/>
          </a:xfrm>
          <a:prstGeom prst="rect">
            <a:avLst/>
          </a:prstGeom>
        </p:spPr>
      </p:pic>
      <p:pic>
        <p:nvPicPr>
          <p:cNvPr id="5" name="Picture 4" descr="41mpgwpz6ml-_ss500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61" y="2012213"/>
            <a:ext cx="3925538" cy="4876254"/>
          </a:xfrm>
          <a:prstGeom prst="rect">
            <a:avLst/>
          </a:prstGeom>
          <a:effectLst>
            <a:outerShdw blurRad="50800" dist="38100" dir="2700000" algn="tl" rotWithShape="0">
              <a:prstClr val="black">
                <a:alpha val="40000"/>
              </a:prstClr>
            </a:outerShdw>
          </a:effectLst>
        </p:spPr>
      </p:pic>
      <p:sp>
        <p:nvSpPr>
          <p:cNvPr id="6" name="Footer Placeholder 30"/>
          <p:cNvSpPr>
            <a:spLocks noGrp="1"/>
          </p:cNvSpPr>
          <p:nvPr>
            <p:ph type="ftr" sz="quarter" idx="11"/>
          </p:nvPr>
        </p:nvSpPr>
        <p:spPr>
          <a:xfrm>
            <a:off x="7544513" y="-67750"/>
            <a:ext cx="1611139" cy="395711"/>
          </a:xfrm>
        </p:spPr>
        <p:txBody>
          <a:bodyPr/>
          <a:lstStyle/>
          <a:p>
            <a:pPr algn="r"/>
            <a:r>
              <a:rPr lang="tr-TR" sz="1000" dirty="0" smtClean="0">
                <a:solidFill>
                  <a:schemeClr val="tx1">
                    <a:lumMod val="65000"/>
                    <a:lumOff val="35000"/>
                  </a:schemeClr>
                </a:solidFill>
                <a:latin typeface="Noteworthy Bold"/>
                <a:cs typeface="Noteworthy Bold"/>
              </a:rPr>
              <a:t>© Karalynn Tyler 2016</a:t>
            </a:r>
            <a:endParaRPr lang="en-US" sz="1000" dirty="0">
              <a:solidFill>
                <a:schemeClr val="tx1">
                  <a:lumMod val="65000"/>
                  <a:lumOff val="35000"/>
                </a:schemeClr>
              </a:solidFill>
              <a:latin typeface="Noteworthy Bold"/>
              <a:cs typeface="Noteworthy Bold"/>
            </a:endParaRPr>
          </a:p>
        </p:txBody>
      </p:sp>
    </p:spTree>
    <p:extLst>
      <p:ext uri="{BB962C8B-B14F-4D97-AF65-F5344CB8AC3E}">
        <p14:creationId xmlns:p14="http://schemas.microsoft.com/office/powerpoint/2010/main" val="1110762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2B5B4"/>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5-Point Star 7"/>
          <p:cNvSpPr/>
          <p:nvPr/>
        </p:nvSpPr>
        <p:spPr>
          <a:xfrm>
            <a:off x="0" y="17746"/>
            <a:ext cx="2796205" cy="2706507"/>
          </a:xfrm>
          <a:prstGeom prst="star5">
            <a:avLst>
              <a:gd name="adj" fmla="val 24432"/>
              <a:gd name="hf" fmla="val 105146"/>
              <a:gd name="vf" fmla="val 110557"/>
            </a:avLst>
          </a:prstGeom>
          <a:gradFill flip="none" rotWithShape="1">
            <a:gsLst>
              <a:gs pos="0">
                <a:srgbClr val="1A9696"/>
              </a:gs>
              <a:gs pos="84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26543" y="958257"/>
            <a:ext cx="5358001" cy="5693867"/>
          </a:xfrm>
          <a:prstGeom prst="rect">
            <a:avLst/>
          </a:prstGeom>
          <a:noFill/>
        </p:spPr>
        <p:txBody>
          <a:bodyPr wrap="square" rtlCol="0">
            <a:spAutoFit/>
          </a:bodyPr>
          <a:lstStyle/>
          <a:p>
            <a:pPr algn="ctr"/>
            <a:r>
              <a:rPr lang="en-US" sz="3600" b="1" dirty="0" smtClean="0">
                <a:effectLst>
                  <a:outerShdw blurRad="50800" dist="38100" dir="2700000" algn="tl" rotWithShape="0">
                    <a:srgbClr val="000000">
                      <a:alpha val="43000"/>
                    </a:srgbClr>
                  </a:outerShdw>
                </a:effectLst>
              </a:rPr>
              <a:t>Common Dust</a:t>
            </a:r>
          </a:p>
          <a:p>
            <a:endParaRPr lang="en-US" sz="700" dirty="0">
              <a:effectLst>
                <a:outerShdw blurRad="50800" dist="38100" dir="2700000" algn="tl" rotWithShape="0">
                  <a:srgbClr val="000000">
                    <a:alpha val="43000"/>
                  </a:srgbClr>
                </a:outerShdw>
              </a:effectLst>
            </a:endParaRPr>
          </a:p>
          <a:p>
            <a:r>
              <a:rPr lang="en-US" dirty="0" smtClean="0">
                <a:effectLst>
                  <a:outerShdw blurRad="50800" dist="38100" dir="2700000" algn="tl" rotWithShape="0">
                    <a:srgbClr val="000000">
                      <a:alpha val="43000"/>
                    </a:srgbClr>
                  </a:outerShdw>
                </a:effectLst>
              </a:rPr>
              <a:t>And who shall separate the dust</a:t>
            </a:r>
          </a:p>
          <a:p>
            <a:r>
              <a:rPr lang="en-US" dirty="0" smtClean="0">
                <a:effectLst>
                  <a:outerShdw blurRad="50800" dist="38100" dir="2700000" algn="tl" rotWithShape="0">
                    <a:srgbClr val="000000">
                      <a:alpha val="43000"/>
                    </a:srgbClr>
                  </a:outerShdw>
                </a:effectLst>
              </a:rPr>
              <a:t>What later we shall be:</a:t>
            </a:r>
          </a:p>
          <a:p>
            <a:r>
              <a:rPr lang="en-US" dirty="0" smtClean="0">
                <a:effectLst>
                  <a:outerShdw blurRad="50800" dist="38100" dir="2700000" algn="tl" rotWithShape="0">
                    <a:srgbClr val="000000">
                      <a:alpha val="43000"/>
                    </a:srgbClr>
                  </a:outerShdw>
                </a:effectLst>
              </a:rPr>
              <a:t>Whose keen discerning eye will scan</a:t>
            </a:r>
          </a:p>
          <a:p>
            <a:r>
              <a:rPr lang="en-US" dirty="0" smtClean="0">
                <a:effectLst>
                  <a:outerShdw blurRad="50800" dist="38100" dir="2700000" algn="tl" rotWithShape="0">
                    <a:srgbClr val="000000">
                      <a:alpha val="43000"/>
                    </a:srgbClr>
                  </a:outerShdw>
                </a:effectLst>
              </a:rPr>
              <a:t>And solve the mystery?</a:t>
            </a:r>
          </a:p>
          <a:p>
            <a:endParaRPr lang="en-US" sz="1100" dirty="0">
              <a:effectLst>
                <a:outerShdw blurRad="50800" dist="38100" dir="2700000" algn="tl" rotWithShape="0">
                  <a:srgbClr val="000000">
                    <a:alpha val="43000"/>
                  </a:srgbClr>
                </a:outerShdw>
              </a:effectLst>
            </a:endParaRPr>
          </a:p>
          <a:p>
            <a:r>
              <a:rPr lang="en-US" dirty="0" smtClean="0">
                <a:effectLst>
                  <a:outerShdw blurRad="50800" dist="38100" dir="2700000" algn="tl" rotWithShape="0">
                    <a:srgbClr val="000000">
                      <a:alpha val="43000"/>
                    </a:srgbClr>
                  </a:outerShdw>
                </a:effectLst>
              </a:rPr>
              <a:t>The high, the low, the rich, the poor,</a:t>
            </a:r>
          </a:p>
          <a:p>
            <a:r>
              <a:rPr lang="en-US" dirty="0" smtClean="0">
                <a:effectLst>
                  <a:outerShdw blurRad="50800" dist="38100" dir="2700000" algn="tl" rotWithShape="0">
                    <a:srgbClr val="000000">
                      <a:alpha val="43000"/>
                    </a:srgbClr>
                  </a:outerShdw>
                </a:effectLst>
              </a:rPr>
              <a:t>The black, the white, the red,</a:t>
            </a:r>
          </a:p>
          <a:p>
            <a:r>
              <a:rPr lang="en-US" dirty="0" smtClean="0">
                <a:effectLst>
                  <a:outerShdw blurRad="50800" dist="38100" dir="2700000" algn="tl" rotWithShape="0">
                    <a:srgbClr val="000000">
                      <a:alpha val="43000"/>
                    </a:srgbClr>
                  </a:outerShdw>
                </a:effectLst>
              </a:rPr>
              <a:t>And all the </a:t>
            </a:r>
            <a:r>
              <a:rPr lang="en-US" dirty="0" err="1" smtClean="0">
                <a:effectLst>
                  <a:outerShdw blurRad="50800" dist="38100" dir="2700000" algn="tl" rotWithShape="0">
                    <a:srgbClr val="000000">
                      <a:alpha val="43000"/>
                    </a:srgbClr>
                  </a:outerShdw>
                </a:effectLst>
              </a:rPr>
              <a:t>chromatique</a:t>
            </a:r>
            <a:r>
              <a:rPr lang="en-US" dirty="0" smtClean="0">
                <a:effectLst>
                  <a:outerShdw blurRad="50800" dist="38100" dir="2700000" algn="tl" rotWithShape="0">
                    <a:srgbClr val="000000">
                      <a:alpha val="43000"/>
                    </a:srgbClr>
                  </a:outerShdw>
                </a:effectLst>
              </a:rPr>
              <a:t> between,</a:t>
            </a:r>
          </a:p>
          <a:p>
            <a:r>
              <a:rPr lang="en-US" dirty="0" smtClean="0">
                <a:effectLst>
                  <a:outerShdw blurRad="50800" dist="38100" dir="2700000" algn="tl" rotWithShape="0">
                    <a:srgbClr val="000000">
                      <a:alpha val="43000"/>
                    </a:srgbClr>
                  </a:outerShdw>
                </a:effectLst>
              </a:rPr>
              <a:t>Of whom shall it be said:</a:t>
            </a:r>
          </a:p>
          <a:p>
            <a:endParaRPr lang="en-US" sz="1100" dirty="0">
              <a:effectLst>
                <a:outerShdw blurRad="50800" dist="38100" dir="2700000" algn="tl" rotWithShape="0">
                  <a:srgbClr val="000000">
                    <a:alpha val="43000"/>
                  </a:srgbClr>
                </a:outerShdw>
              </a:effectLst>
            </a:endParaRPr>
          </a:p>
          <a:p>
            <a:r>
              <a:rPr lang="en-US" dirty="0" smtClean="0">
                <a:effectLst>
                  <a:outerShdw blurRad="50800" dist="38100" dir="2700000" algn="tl" rotWithShape="0">
                    <a:srgbClr val="000000">
                      <a:alpha val="43000"/>
                    </a:srgbClr>
                  </a:outerShdw>
                </a:effectLst>
              </a:rPr>
              <a:t>Here lies the dust of Africa;</a:t>
            </a:r>
          </a:p>
          <a:p>
            <a:r>
              <a:rPr lang="en-US" dirty="0" smtClean="0">
                <a:effectLst>
                  <a:outerShdw blurRad="50800" dist="38100" dir="2700000" algn="tl" rotWithShape="0">
                    <a:srgbClr val="000000">
                      <a:alpha val="43000"/>
                    </a:srgbClr>
                  </a:outerShdw>
                </a:effectLst>
              </a:rPr>
              <a:t>Here are the sons of Rome;</a:t>
            </a:r>
          </a:p>
          <a:p>
            <a:r>
              <a:rPr lang="en-US" dirty="0" smtClean="0">
                <a:effectLst>
                  <a:outerShdw blurRad="50800" dist="38100" dir="2700000" algn="tl" rotWithShape="0">
                    <a:srgbClr val="000000">
                      <a:alpha val="43000"/>
                    </a:srgbClr>
                  </a:outerShdw>
                </a:effectLst>
              </a:rPr>
              <a:t>Here lies the one </a:t>
            </a:r>
            <a:r>
              <a:rPr lang="en-US" dirty="0" err="1" smtClean="0">
                <a:effectLst>
                  <a:outerShdw blurRad="50800" dist="38100" dir="2700000" algn="tl" rotWithShape="0">
                    <a:srgbClr val="000000">
                      <a:alpha val="43000"/>
                    </a:srgbClr>
                  </a:outerShdw>
                </a:effectLst>
              </a:rPr>
              <a:t>unlabelled</a:t>
            </a:r>
            <a:r>
              <a:rPr lang="en-US" dirty="0" smtClean="0">
                <a:effectLst>
                  <a:outerShdw blurRad="50800" dist="38100" dir="2700000" algn="tl" rotWithShape="0">
                    <a:srgbClr val="000000">
                      <a:alpha val="43000"/>
                    </a:srgbClr>
                  </a:outerShdw>
                </a:effectLst>
              </a:rPr>
              <a:t>,</a:t>
            </a:r>
          </a:p>
          <a:p>
            <a:r>
              <a:rPr lang="en-US" dirty="0" smtClean="0">
                <a:effectLst>
                  <a:outerShdw blurRad="50800" dist="38100" dir="2700000" algn="tl" rotWithShape="0">
                    <a:srgbClr val="000000">
                      <a:alpha val="43000"/>
                    </a:srgbClr>
                  </a:outerShdw>
                </a:effectLst>
              </a:rPr>
              <a:t>The world at large his home!</a:t>
            </a:r>
          </a:p>
          <a:p>
            <a:endParaRPr lang="en-US" sz="1100" dirty="0">
              <a:effectLst>
                <a:outerShdw blurRad="50800" dist="38100" dir="2700000" algn="tl" rotWithShape="0">
                  <a:srgbClr val="000000">
                    <a:alpha val="43000"/>
                  </a:srgbClr>
                </a:outerShdw>
              </a:effectLst>
            </a:endParaRPr>
          </a:p>
          <a:p>
            <a:r>
              <a:rPr lang="en-US" dirty="0" smtClean="0">
                <a:effectLst>
                  <a:outerShdw blurRad="50800" dist="38100" dir="2700000" algn="tl" rotWithShape="0">
                    <a:srgbClr val="000000">
                      <a:alpha val="43000"/>
                    </a:srgbClr>
                  </a:outerShdw>
                </a:effectLst>
              </a:rPr>
              <a:t>Can one then separate the dust?</a:t>
            </a:r>
          </a:p>
          <a:p>
            <a:r>
              <a:rPr lang="en-US" dirty="0" smtClean="0">
                <a:effectLst>
                  <a:outerShdw blurRad="50800" dist="38100" dir="2700000" algn="tl" rotWithShape="0">
                    <a:srgbClr val="000000">
                      <a:alpha val="43000"/>
                    </a:srgbClr>
                  </a:outerShdw>
                </a:effectLst>
              </a:rPr>
              <a:t>Will mankind lie apart,</a:t>
            </a:r>
          </a:p>
          <a:p>
            <a:r>
              <a:rPr lang="en-US" dirty="0" smtClean="0">
                <a:effectLst>
                  <a:outerShdw blurRad="50800" dist="38100" dir="2700000" algn="tl" rotWithShape="0">
                    <a:srgbClr val="000000">
                      <a:alpha val="43000"/>
                    </a:srgbClr>
                  </a:outerShdw>
                </a:effectLst>
              </a:rPr>
              <a:t>When life has settled back again</a:t>
            </a:r>
          </a:p>
          <a:p>
            <a:r>
              <a:rPr lang="en-US" dirty="0" smtClean="0">
                <a:effectLst>
                  <a:outerShdw blurRad="50800" dist="38100" dir="2700000" algn="tl" rotWithShape="0">
                    <a:srgbClr val="000000">
                      <a:alpha val="43000"/>
                    </a:srgbClr>
                  </a:outerShdw>
                </a:effectLst>
              </a:rPr>
              <a:t>The same as from the start?</a:t>
            </a:r>
          </a:p>
        </p:txBody>
      </p:sp>
      <p:sp>
        <p:nvSpPr>
          <p:cNvPr id="11" name="TextBox 10"/>
          <p:cNvSpPr txBox="1"/>
          <p:nvPr/>
        </p:nvSpPr>
        <p:spPr>
          <a:xfrm>
            <a:off x="995668" y="360158"/>
            <a:ext cx="832485" cy="707886"/>
          </a:xfrm>
          <a:prstGeom prst="rect">
            <a:avLst/>
          </a:prstGeom>
          <a:noFill/>
        </p:spPr>
        <p:txBody>
          <a:bodyPr wrap="square" rtlCol="0">
            <a:spAutoFit/>
          </a:bodyPr>
          <a:lstStyle/>
          <a:p>
            <a:pPr algn="ctr"/>
            <a:r>
              <a:rPr lang="en-US" sz="4000" b="1" dirty="0" smtClean="0">
                <a:latin typeface="BoltonLight"/>
                <a:cs typeface="BoltonLight"/>
              </a:rPr>
              <a:t>1.</a:t>
            </a:r>
            <a:endParaRPr lang="en-US" sz="4000" b="1" dirty="0">
              <a:latin typeface="BoltonLight"/>
              <a:cs typeface="BoltonLight"/>
            </a:endParaRPr>
          </a:p>
        </p:txBody>
      </p:sp>
      <p:pic>
        <p:nvPicPr>
          <p:cNvPr id="9" name="Picture 8"/>
          <p:cNvPicPr>
            <a:picLocks noChangeAspect="1"/>
          </p:cNvPicPr>
          <p:nvPr/>
        </p:nvPicPr>
        <p:blipFill>
          <a:blip r:embed="rId2"/>
          <a:stretch>
            <a:fillRect/>
          </a:stretch>
        </p:blipFill>
        <p:spPr>
          <a:xfrm>
            <a:off x="1823166" y="0"/>
            <a:ext cx="7320833" cy="1034245"/>
          </a:xfrm>
          <a:prstGeom prst="rect">
            <a:avLst/>
          </a:prstGeom>
        </p:spPr>
      </p:pic>
      <p:pic>
        <p:nvPicPr>
          <p:cNvPr id="10" name="Picture 9" descr="41mpgwpz6ml-_ss500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37" y="958257"/>
            <a:ext cx="1002605" cy="1245423"/>
          </a:xfrm>
          <a:prstGeom prst="rect">
            <a:avLst/>
          </a:prstGeom>
          <a:effectLst>
            <a:outerShdw blurRad="50800" dist="38100" dir="2700000" algn="tl" rotWithShape="0">
              <a:prstClr val="black">
                <a:alpha val="40000"/>
              </a:prstClr>
            </a:outerShdw>
          </a:effectLst>
        </p:spPr>
      </p:pic>
      <p:pic>
        <p:nvPicPr>
          <p:cNvPr id="2" name="Picture 1" descr="hands-1050x7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520" y="3137257"/>
            <a:ext cx="3942010" cy="2628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9512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2B5B4"/>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5-Point Star 7"/>
          <p:cNvSpPr/>
          <p:nvPr/>
        </p:nvSpPr>
        <p:spPr>
          <a:xfrm>
            <a:off x="0" y="17746"/>
            <a:ext cx="2796205" cy="2706507"/>
          </a:xfrm>
          <a:prstGeom prst="star5">
            <a:avLst>
              <a:gd name="adj" fmla="val 24432"/>
              <a:gd name="hf" fmla="val 105146"/>
              <a:gd name="vf" fmla="val 110557"/>
            </a:avLst>
          </a:prstGeom>
          <a:gradFill flip="none" rotWithShape="1">
            <a:gsLst>
              <a:gs pos="0">
                <a:srgbClr val="1A9696"/>
              </a:gs>
              <a:gs pos="84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846440" y="829880"/>
            <a:ext cx="5182724" cy="5786199"/>
          </a:xfrm>
          <a:prstGeom prst="rect">
            <a:avLst/>
          </a:prstGeom>
          <a:noFill/>
        </p:spPr>
        <p:txBody>
          <a:bodyPr wrap="square" rtlCol="0">
            <a:spAutoFit/>
          </a:bodyPr>
          <a:lstStyle/>
          <a:p>
            <a:pPr algn="ctr"/>
            <a:r>
              <a:rPr lang="en-US" sz="3600" b="1" dirty="0" smtClean="0">
                <a:effectLst>
                  <a:outerShdw blurRad="50800" dist="38100" dir="2700000" algn="tl" rotWithShape="0">
                    <a:srgbClr val="000000">
                      <a:alpha val="43000"/>
                    </a:srgbClr>
                  </a:outerShdw>
                </a:effectLst>
              </a:rPr>
              <a:t>Your World</a:t>
            </a:r>
          </a:p>
          <a:p>
            <a:endParaRPr lang="en-US" sz="1400" dirty="0" smtClean="0">
              <a:effectLst>
                <a:outerShdw blurRad="50800" dist="38100" dir="2700000" algn="tl" rotWithShape="0">
                  <a:srgbClr val="000000">
                    <a:alpha val="43000"/>
                  </a:srgbClr>
                </a:outerShdw>
              </a:effectLst>
            </a:endParaRPr>
          </a:p>
          <a:p>
            <a:r>
              <a:rPr lang="en-US" sz="2400" dirty="0" smtClean="0">
                <a:effectLst>
                  <a:outerShdw blurRad="50800" dist="38100" dir="2700000" algn="tl" rotWithShape="0">
                    <a:srgbClr val="000000">
                      <a:alpha val="43000"/>
                    </a:srgbClr>
                  </a:outerShdw>
                </a:effectLst>
              </a:rPr>
              <a:t>Your world is as big as you make it.</a:t>
            </a:r>
          </a:p>
          <a:p>
            <a:r>
              <a:rPr lang="en-US" sz="2400" dirty="0" smtClean="0">
                <a:effectLst>
                  <a:outerShdw blurRad="50800" dist="38100" dir="2700000" algn="tl" rotWithShape="0">
                    <a:srgbClr val="000000">
                      <a:alpha val="43000"/>
                    </a:srgbClr>
                  </a:outerShdw>
                </a:effectLst>
              </a:rPr>
              <a:t>I know, for I used to abide</a:t>
            </a:r>
          </a:p>
          <a:p>
            <a:r>
              <a:rPr lang="en-US" sz="2400" dirty="0" smtClean="0">
                <a:effectLst>
                  <a:outerShdw blurRad="50800" dist="38100" dir="2700000" algn="tl" rotWithShape="0">
                    <a:srgbClr val="000000">
                      <a:alpha val="43000"/>
                    </a:srgbClr>
                  </a:outerShdw>
                </a:effectLst>
              </a:rPr>
              <a:t>In the narrowest nest in a corner,</a:t>
            </a:r>
          </a:p>
          <a:p>
            <a:r>
              <a:rPr lang="en-US" sz="2400" dirty="0" smtClean="0">
                <a:effectLst>
                  <a:outerShdw blurRad="50800" dist="38100" dir="2700000" algn="tl" rotWithShape="0">
                    <a:srgbClr val="000000">
                      <a:alpha val="43000"/>
                    </a:srgbClr>
                  </a:outerShdw>
                </a:effectLst>
              </a:rPr>
              <a:t>My wings pressing close to my side.</a:t>
            </a:r>
          </a:p>
          <a:p>
            <a:endParaRPr lang="en-US" sz="1600" dirty="0">
              <a:effectLst>
                <a:outerShdw blurRad="50800" dist="38100" dir="2700000" algn="tl" rotWithShape="0">
                  <a:srgbClr val="000000">
                    <a:alpha val="43000"/>
                  </a:srgbClr>
                </a:outerShdw>
              </a:effectLst>
            </a:endParaRPr>
          </a:p>
          <a:p>
            <a:r>
              <a:rPr lang="en-US" sz="2400" dirty="0" smtClean="0">
                <a:effectLst>
                  <a:outerShdw blurRad="50800" dist="38100" dir="2700000" algn="tl" rotWithShape="0">
                    <a:srgbClr val="000000">
                      <a:alpha val="43000"/>
                    </a:srgbClr>
                  </a:outerShdw>
                </a:effectLst>
              </a:rPr>
              <a:t>But I sighted the distant horizon</a:t>
            </a:r>
          </a:p>
          <a:p>
            <a:r>
              <a:rPr lang="en-US" sz="2400" dirty="0" smtClean="0">
                <a:effectLst>
                  <a:outerShdw blurRad="50800" dist="38100" dir="2700000" algn="tl" rotWithShape="0">
                    <a:srgbClr val="000000">
                      <a:alpha val="43000"/>
                    </a:srgbClr>
                  </a:outerShdw>
                </a:effectLst>
              </a:rPr>
              <a:t>Where the skyline encircled the sea</a:t>
            </a:r>
          </a:p>
          <a:p>
            <a:r>
              <a:rPr lang="en-US" sz="2400" dirty="0" smtClean="0">
                <a:effectLst>
                  <a:outerShdw blurRad="50800" dist="38100" dir="2700000" algn="tl" rotWithShape="0">
                    <a:srgbClr val="000000">
                      <a:alpha val="43000"/>
                    </a:srgbClr>
                  </a:outerShdw>
                </a:effectLst>
              </a:rPr>
              <a:t>And I throbbed with a burning desire</a:t>
            </a:r>
          </a:p>
          <a:p>
            <a:r>
              <a:rPr lang="en-US" sz="2400" dirty="0" smtClean="0">
                <a:effectLst>
                  <a:outerShdw blurRad="50800" dist="38100" dir="2700000" algn="tl" rotWithShape="0">
                    <a:srgbClr val="000000">
                      <a:alpha val="43000"/>
                    </a:srgbClr>
                  </a:outerShdw>
                </a:effectLst>
              </a:rPr>
              <a:t>To travel this immensity.</a:t>
            </a:r>
          </a:p>
          <a:p>
            <a:endParaRPr lang="en-US" sz="1600" dirty="0">
              <a:effectLst>
                <a:outerShdw blurRad="50800" dist="38100" dir="2700000" algn="tl" rotWithShape="0">
                  <a:srgbClr val="000000">
                    <a:alpha val="43000"/>
                  </a:srgbClr>
                </a:outerShdw>
              </a:effectLst>
            </a:endParaRPr>
          </a:p>
          <a:p>
            <a:r>
              <a:rPr lang="en-US" sz="2400" dirty="0" smtClean="0">
                <a:effectLst>
                  <a:outerShdw blurRad="50800" dist="38100" dir="2700000" algn="tl" rotWithShape="0">
                    <a:srgbClr val="000000">
                      <a:alpha val="43000"/>
                    </a:srgbClr>
                  </a:outerShdw>
                </a:effectLst>
              </a:rPr>
              <a:t>I battered the cordons around me</a:t>
            </a:r>
          </a:p>
          <a:p>
            <a:r>
              <a:rPr lang="en-US" sz="2400" dirty="0" smtClean="0">
                <a:effectLst>
                  <a:outerShdw blurRad="50800" dist="38100" dir="2700000" algn="tl" rotWithShape="0">
                    <a:srgbClr val="000000">
                      <a:alpha val="43000"/>
                    </a:srgbClr>
                  </a:outerShdw>
                </a:effectLst>
              </a:rPr>
              <a:t>And cradled my wings on the breeze,</a:t>
            </a:r>
          </a:p>
          <a:p>
            <a:r>
              <a:rPr lang="en-US" sz="2400" dirty="0" smtClean="0">
                <a:effectLst>
                  <a:outerShdw blurRad="50800" dist="38100" dir="2700000" algn="tl" rotWithShape="0">
                    <a:srgbClr val="000000">
                      <a:alpha val="43000"/>
                    </a:srgbClr>
                  </a:outerShdw>
                </a:effectLst>
              </a:rPr>
              <a:t>Then soared to the uttermost reaches</a:t>
            </a:r>
          </a:p>
          <a:p>
            <a:r>
              <a:rPr lang="en-US" sz="2400" dirty="0" smtClean="0">
                <a:effectLst>
                  <a:outerShdw blurRad="50800" dist="38100" dir="2700000" algn="tl" rotWithShape="0">
                    <a:srgbClr val="000000">
                      <a:alpha val="43000"/>
                    </a:srgbClr>
                  </a:outerShdw>
                </a:effectLst>
              </a:rPr>
              <a:t>With rapture, with power, with ease!</a:t>
            </a:r>
            <a:endParaRPr lang="en-US" sz="2400" dirty="0">
              <a:effectLst>
                <a:outerShdw blurRad="50800" dist="38100" dir="2700000" algn="tl" rotWithShape="0">
                  <a:srgbClr val="000000">
                    <a:alpha val="43000"/>
                  </a:srgbClr>
                </a:outerShdw>
              </a:effectLst>
            </a:endParaRPr>
          </a:p>
        </p:txBody>
      </p:sp>
      <p:sp>
        <p:nvSpPr>
          <p:cNvPr id="11" name="TextBox 10"/>
          <p:cNvSpPr txBox="1"/>
          <p:nvPr/>
        </p:nvSpPr>
        <p:spPr>
          <a:xfrm>
            <a:off x="995668" y="360158"/>
            <a:ext cx="832485" cy="707886"/>
          </a:xfrm>
          <a:prstGeom prst="rect">
            <a:avLst/>
          </a:prstGeom>
          <a:noFill/>
        </p:spPr>
        <p:txBody>
          <a:bodyPr wrap="square" rtlCol="0">
            <a:spAutoFit/>
          </a:bodyPr>
          <a:lstStyle/>
          <a:p>
            <a:pPr algn="ctr"/>
            <a:r>
              <a:rPr lang="en-US" sz="4000" b="1" dirty="0" smtClean="0">
                <a:latin typeface="BoltonLight"/>
                <a:cs typeface="BoltonLight"/>
              </a:rPr>
              <a:t>2.</a:t>
            </a:r>
            <a:endParaRPr lang="en-US" sz="4000" b="1" dirty="0">
              <a:latin typeface="BoltonLight"/>
              <a:cs typeface="BoltonLight"/>
            </a:endParaRPr>
          </a:p>
        </p:txBody>
      </p:sp>
      <p:pic>
        <p:nvPicPr>
          <p:cNvPr id="19" name="Picture 18"/>
          <p:cNvPicPr>
            <a:picLocks noChangeAspect="1"/>
          </p:cNvPicPr>
          <p:nvPr/>
        </p:nvPicPr>
        <p:blipFill>
          <a:blip r:embed="rId2"/>
          <a:stretch>
            <a:fillRect/>
          </a:stretch>
        </p:blipFill>
        <p:spPr>
          <a:xfrm>
            <a:off x="1823166" y="-9963"/>
            <a:ext cx="7320833" cy="1034245"/>
          </a:xfrm>
          <a:prstGeom prst="rect">
            <a:avLst/>
          </a:prstGeom>
        </p:spPr>
      </p:pic>
      <p:pic>
        <p:nvPicPr>
          <p:cNvPr id="20" name="Picture 19" descr="41mpgwpz6ml-_ss500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37" y="958257"/>
            <a:ext cx="1002605" cy="1245423"/>
          </a:xfrm>
          <a:prstGeom prst="rect">
            <a:avLst/>
          </a:prstGeom>
          <a:effectLst>
            <a:outerShdw blurRad="50800" dist="38100" dir="2700000" algn="tl" rotWithShape="0">
              <a:prstClr val="black">
                <a:alpha val="40000"/>
              </a:prstClr>
            </a:outerShdw>
          </a:effectLst>
        </p:spPr>
      </p:pic>
      <p:pic>
        <p:nvPicPr>
          <p:cNvPr id="2" name="Picture 1" descr="Scarlette+Finch+5+Superior-Sto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30897" flipH="1">
            <a:off x="-54701" y="2440215"/>
            <a:ext cx="3755732" cy="4070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7615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2B5B4"/>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5-Point Star 7"/>
          <p:cNvSpPr/>
          <p:nvPr/>
        </p:nvSpPr>
        <p:spPr>
          <a:xfrm>
            <a:off x="0" y="17746"/>
            <a:ext cx="2796205" cy="2706507"/>
          </a:xfrm>
          <a:prstGeom prst="star5">
            <a:avLst>
              <a:gd name="adj" fmla="val 24432"/>
              <a:gd name="hf" fmla="val 105146"/>
              <a:gd name="vf" fmla="val 110557"/>
            </a:avLst>
          </a:prstGeom>
          <a:gradFill flip="none" rotWithShape="1">
            <a:gsLst>
              <a:gs pos="0">
                <a:srgbClr val="1A9696"/>
              </a:gs>
              <a:gs pos="84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287734" y="958257"/>
            <a:ext cx="4856266" cy="4278094"/>
          </a:xfrm>
          <a:prstGeom prst="rect">
            <a:avLst/>
          </a:prstGeom>
          <a:noFill/>
        </p:spPr>
        <p:txBody>
          <a:bodyPr wrap="square" rtlCol="0">
            <a:spAutoFit/>
          </a:bodyPr>
          <a:lstStyle/>
          <a:p>
            <a:pPr algn="ctr"/>
            <a:r>
              <a:rPr lang="en-US" sz="4000" b="1" dirty="0" smtClean="0">
                <a:effectLst>
                  <a:outerShdw blurRad="50800" dist="38100" dir="2700000" algn="tl" rotWithShape="0">
                    <a:srgbClr val="000000">
                      <a:alpha val="43000"/>
                    </a:srgbClr>
                  </a:outerShdw>
                </a:effectLst>
              </a:rPr>
              <a:t>My Little Dreams</a:t>
            </a:r>
          </a:p>
          <a:p>
            <a:endParaRPr lang="en-US" sz="1600" dirty="0" smtClean="0">
              <a:effectLst>
                <a:outerShdw blurRad="50800" dist="38100" dir="2700000" algn="tl" rotWithShape="0">
                  <a:srgbClr val="000000">
                    <a:alpha val="43000"/>
                  </a:srgbClr>
                </a:outerShdw>
              </a:effectLst>
            </a:endParaRPr>
          </a:p>
          <a:p>
            <a:r>
              <a:rPr lang="en-US" sz="2400" dirty="0" smtClean="0">
                <a:effectLst>
                  <a:outerShdw blurRad="50800" dist="38100" dir="2700000" algn="tl" rotWithShape="0">
                    <a:srgbClr val="000000">
                      <a:alpha val="43000"/>
                    </a:srgbClr>
                  </a:outerShdw>
                </a:effectLst>
              </a:rPr>
              <a:t>I’m folding up my little dreams</a:t>
            </a:r>
          </a:p>
          <a:p>
            <a:r>
              <a:rPr lang="en-US" sz="2400" dirty="0">
                <a:effectLst>
                  <a:outerShdw blurRad="50800" dist="38100" dir="2700000" algn="tl" rotWithShape="0">
                    <a:srgbClr val="000000">
                      <a:alpha val="43000"/>
                    </a:srgbClr>
                  </a:outerShdw>
                </a:effectLst>
              </a:rPr>
              <a:t>	</a:t>
            </a:r>
            <a:r>
              <a:rPr lang="en-US" sz="2400" dirty="0" smtClean="0">
                <a:effectLst>
                  <a:outerShdw blurRad="50800" dist="38100" dir="2700000" algn="tl" rotWithShape="0">
                    <a:srgbClr val="000000">
                      <a:alpha val="43000"/>
                    </a:srgbClr>
                  </a:outerShdw>
                </a:effectLst>
              </a:rPr>
              <a:t>Within my heart tonight,</a:t>
            </a:r>
          </a:p>
          <a:p>
            <a:r>
              <a:rPr lang="en-US" sz="2400" dirty="0" smtClean="0">
                <a:effectLst>
                  <a:outerShdw blurRad="50800" dist="38100" dir="2700000" algn="tl" rotWithShape="0">
                    <a:srgbClr val="000000">
                      <a:alpha val="43000"/>
                    </a:srgbClr>
                  </a:outerShdw>
                </a:effectLst>
              </a:rPr>
              <a:t>And praying I may soon forget</a:t>
            </a:r>
          </a:p>
          <a:p>
            <a:r>
              <a:rPr lang="en-US" sz="2400" dirty="0">
                <a:effectLst>
                  <a:outerShdw blurRad="50800" dist="38100" dir="2700000" algn="tl" rotWithShape="0">
                    <a:srgbClr val="000000">
                      <a:alpha val="43000"/>
                    </a:srgbClr>
                  </a:outerShdw>
                </a:effectLst>
              </a:rPr>
              <a:t>	</a:t>
            </a:r>
            <a:r>
              <a:rPr lang="en-US" sz="2400" dirty="0" smtClean="0">
                <a:effectLst>
                  <a:outerShdw blurRad="50800" dist="38100" dir="2700000" algn="tl" rotWithShape="0">
                    <a:srgbClr val="000000">
                      <a:alpha val="43000"/>
                    </a:srgbClr>
                  </a:outerShdw>
                </a:effectLst>
              </a:rPr>
              <a:t>The torture of their sight.</a:t>
            </a:r>
          </a:p>
          <a:p>
            <a:endParaRPr lang="en-US" sz="2400" dirty="0">
              <a:effectLst>
                <a:outerShdw blurRad="50800" dist="38100" dir="2700000" algn="tl" rotWithShape="0">
                  <a:srgbClr val="000000">
                    <a:alpha val="43000"/>
                  </a:srgbClr>
                </a:outerShdw>
              </a:effectLst>
            </a:endParaRPr>
          </a:p>
          <a:p>
            <a:r>
              <a:rPr lang="en-US" sz="2400" dirty="0" smtClean="0">
                <a:effectLst>
                  <a:outerShdw blurRad="50800" dist="38100" dir="2700000" algn="tl" rotWithShape="0">
                    <a:srgbClr val="000000">
                      <a:alpha val="43000"/>
                    </a:srgbClr>
                  </a:outerShdw>
                </a:effectLst>
              </a:rPr>
              <a:t>For time’s deft fingers scroll my brow</a:t>
            </a:r>
          </a:p>
          <a:p>
            <a:r>
              <a:rPr lang="en-US" sz="2400" dirty="0">
                <a:effectLst>
                  <a:outerShdw blurRad="50800" dist="38100" dir="2700000" algn="tl" rotWithShape="0">
                    <a:srgbClr val="000000">
                      <a:alpha val="43000"/>
                    </a:srgbClr>
                  </a:outerShdw>
                </a:effectLst>
              </a:rPr>
              <a:t>	</a:t>
            </a:r>
            <a:r>
              <a:rPr lang="en-US" sz="2400" dirty="0" smtClean="0">
                <a:effectLst>
                  <a:outerShdw blurRad="50800" dist="38100" dir="2700000" algn="tl" rotWithShape="0">
                    <a:srgbClr val="000000">
                      <a:alpha val="43000"/>
                    </a:srgbClr>
                  </a:outerShdw>
                </a:effectLst>
              </a:rPr>
              <a:t>With fell relentless art-</a:t>
            </a:r>
          </a:p>
          <a:p>
            <a:r>
              <a:rPr lang="en-US" sz="2400" dirty="0" smtClean="0">
                <a:effectLst>
                  <a:outerShdw blurRad="50800" dist="38100" dir="2700000" algn="tl" rotWithShape="0">
                    <a:srgbClr val="000000">
                      <a:alpha val="43000"/>
                    </a:srgbClr>
                  </a:outerShdw>
                </a:effectLst>
              </a:rPr>
              <a:t>I’m folding up my little dreams</a:t>
            </a:r>
          </a:p>
          <a:p>
            <a:r>
              <a:rPr lang="en-US" sz="2400" dirty="0">
                <a:effectLst>
                  <a:outerShdw blurRad="50800" dist="38100" dir="2700000" algn="tl" rotWithShape="0">
                    <a:srgbClr val="000000">
                      <a:alpha val="43000"/>
                    </a:srgbClr>
                  </a:outerShdw>
                </a:effectLst>
              </a:rPr>
              <a:t>	</a:t>
            </a:r>
            <a:r>
              <a:rPr lang="en-US" sz="2400" dirty="0" smtClean="0">
                <a:effectLst>
                  <a:outerShdw blurRad="50800" dist="38100" dir="2700000" algn="tl" rotWithShape="0">
                    <a:srgbClr val="000000">
                      <a:alpha val="43000"/>
                    </a:srgbClr>
                  </a:outerShdw>
                </a:effectLst>
              </a:rPr>
              <a:t>Tonight, within my heart.</a:t>
            </a:r>
            <a:endParaRPr lang="en-US" sz="2400" dirty="0">
              <a:effectLst>
                <a:outerShdw blurRad="50800" dist="38100" dir="2700000" algn="tl" rotWithShape="0">
                  <a:srgbClr val="000000">
                    <a:alpha val="43000"/>
                  </a:srgbClr>
                </a:outerShdw>
              </a:effectLst>
            </a:endParaRPr>
          </a:p>
        </p:txBody>
      </p:sp>
      <p:sp>
        <p:nvSpPr>
          <p:cNvPr id="11" name="TextBox 10"/>
          <p:cNvSpPr txBox="1"/>
          <p:nvPr/>
        </p:nvSpPr>
        <p:spPr>
          <a:xfrm>
            <a:off x="995668" y="360158"/>
            <a:ext cx="832485" cy="707886"/>
          </a:xfrm>
          <a:prstGeom prst="rect">
            <a:avLst/>
          </a:prstGeom>
          <a:noFill/>
        </p:spPr>
        <p:txBody>
          <a:bodyPr wrap="square" rtlCol="0">
            <a:spAutoFit/>
          </a:bodyPr>
          <a:lstStyle/>
          <a:p>
            <a:pPr algn="ctr"/>
            <a:r>
              <a:rPr lang="en-US" sz="4000" b="1" dirty="0" smtClean="0">
                <a:latin typeface="BoltonLight"/>
                <a:cs typeface="BoltonLight"/>
              </a:rPr>
              <a:t>3.</a:t>
            </a:r>
            <a:endParaRPr lang="en-US" sz="4000" b="1" dirty="0">
              <a:latin typeface="BoltonLight"/>
              <a:cs typeface="BoltonLight"/>
            </a:endParaRPr>
          </a:p>
        </p:txBody>
      </p:sp>
      <p:pic>
        <p:nvPicPr>
          <p:cNvPr id="19" name="Picture 18"/>
          <p:cNvPicPr>
            <a:picLocks noChangeAspect="1"/>
          </p:cNvPicPr>
          <p:nvPr/>
        </p:nvPicPr>
        <p:blipFill>
          <a:blip r:embed="rId2"/>
          <a:stretch>
            <a:fillRect/>
          </a:stretch>
        </p:blipFill>
        <p:spPr>
          <a:xfrm>
            <a:off x="1823166" y="-9963"/>
            <a:ext cx="7320833" cy="1034245"/>
          </a:xfrm>
          <a:prstGeom prst="rect">
            <a:avLst/>
          </a:prstGeom>
        </p:spPr>
      </p:pic>
      <p:pic>
        <p:nvPicPr>
          <p:cNvPr id="20" name="Picture 19" descr="41mpgwpz6ml-_ss500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37" y="958257"/>
            <a:ext cx="1002605" cy="1245423"/>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278895" y="3133734"/>
            <a:ext cx="3810000"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2590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extBox 7"/>
          <p:cNvSpPr txBox="1"/>
          <p:nvPr/>
        </p:nvSpPr>
        <p:spPr>
          <a:xfrm>
            <a:off x="0" y="1031259"/>
            <a:ext cx="7291917" cy="769441"/>
          </a:xfrm>
          <a:prstGeom prst="rect">
            <a:avLst/>
          </a:prstGeom>
          <a:noFill/>
        </p:spPr>
        <p:txBody>
          <a:bodyPr wrap="square" rtlCol="0">
            <a:spAutoFit/>
          </a:bodyPr>
          <a:lstStyle/>
          <a:p>
            <a:pPr algn="ctr"/>
            <a:r>
              <a:rPr lang="en-US" sz="4400" b="1" dirty="0" smtClean="0">
                <a:effectLst>
                  <a:outerShdw blurRad="50800" dist="38100" dir="2700000" algn="tl" rotWithShape="0">
                    <a:prstClr val="black">
                      <a:alpha val="40000"/>
                    </a:prstClr>
                  </a:outerShdw>
                </a:effectLst>
                <a:latin typeface="Bangla MN"/>
                <a:cs typeface="Bangla MN"/>
              </a:rPr>
              <a:t>1905-1998</a:t>
            </a:r>
          </a:p>
        </p:txBody>
      </p:sp>
      <p:sp>
        <p:nvSpPr>
          <p:cNvPr id="9" name="TextBox 8"/>
          <p:cNvSpPr txBox="1"/>
          <p:nvPr/>
        </p:nvSpPr>
        <p:spPr>
          <a:xfrm>
            <a:off x="1" y="1788541"/>
            <a:ext cx="5373235" cy="5016759"/>
          </a:xfrm>
          <a:prstGeom prst="rect">
            <a:avLst/>
          </a:prstGeom>
          <a:noFill/>
        </p:spPr>
        <p:txBody>
          <a:bodyPr wrap="square" rtlCol="0">
            <a:spAutoFit/>
          </a:bodyPr>
          <a:lstStyle/>
          <a:p>
            <a:r>
              <a:rPr lang="en-US" sz="1600" dirty="0" smtClean="0">
                <a:latin typeface="Bangla MN"/>
                <a:cs typeface="Bangla MN"/>
              </a:rPr>
              <a:t>Lois Jones attended the School of Museum of Fine Art in Boston in the midst of strong discrimination against African Americans.  Besides being a painter, Jones was also a textile designer and teacher. Her paintings incorporated African and, later in her life, Haitian sceneries. She had a passion for social justice, participated in the Harlem Renaissance, depicted images from Jim Crow and Civil Rights eras in the South, and documented scenes from travels around the world to places such as Haiti, Jamaica, Paris, and Cape Cod.  In various stages of her life, her art was inspired by many styles.  Her paintings range in styles and mediums from cubism, softer water colors, vibrant oil paintings, and even some impressionism.  Jones taught at a prep school in North Carolina where she also coached the women’s basketball team.  She then taught at Howard University for 47 years.</a:t>
            </a:r>
            <a:endParaRPr lang="en-US" sz="1600" dirty="0">
              <a:latin typeface="Bangla MN"/>
              <a:cs typeface="Bangla MN"/>
            </a:endParaRPr>
          </a:p>
        </p:txBody>
      </p:sp>
      <p:pic>
        <p:nvPicPr>
          <p:cNvPr id="3" name="Picture 2"/>
          <p:cNvPicPr>
            <a:picLocks noChangeAspect="1"/>
          </p:cNvPicPr>
          <p:nvPr/>
        </p:nvPicPr>
        <p:blipFill>
          <a:blip r:embed="rId2"/>
          <a:stretch>
            <a:fillRect/>
          </a:stretch>
        </p:blipFill>
        <p:spPr>
          <a:xfrm>
            <a:off x="0" y="0"/>
            <a:ext cx="9144000" cy="1351392"/>
          </a:xfrm>
          <a:prstGeom prst="rect">
            <a:avLst/>
          </a:prstGeom>
        </p:spPr>
      </p:pic>
      <p:pic>
        <p:nvPicPr>
          <p:cNvPr id="4" name="Picture 3" descr="about-slide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508" y="1888866"/>
            <a:ext cx="3929491" cy="4969133"/>
          </a:xfrm>
          <a:prstGeom prst="rect">
            <a:avLst/>
          </a:prstGeom>
          <a:effectLst>
            <a:outerShdw blurRad="50800" dist="38100" dir="2700000" algn="tl" rotWithShape="0">
              <a:prstClr val="black">
                <a:alpha val="40000"/>
              </a:prstClr>
            </a:outerShdw>
          </a:effectLst>
        </p:spPr>
      </p:pic>
      <p:sp>
        <p:nvSpPr>
          <p:cNvPr id="6" name="Footer Placeholder 30"/>
          <p:cNvSpPr>
            <a:spLocks noGrp="1"/>
          </p:cNvSpPr>
          <p:nvPr>
            <p:ph type="ftr" sz="quarter" idx="11"/>
          </p:nvPr>
        </p:nvSpPr>
        <p:spPr>
          <a:xfrm>
            <a:off x="7544513" y="-67750"/>
            <a:ext cx="1611139" cy="395711"/>
          </a:xfrm>
        </p:spPr>
        <p:txBody>
          <a:bodyPr/>
          <a:lstStyle/>
          <a:p>
            <a:pPr algn="r"/>
            <a:r>
              <a:rPr lang="tr-TR" sz="1000" dirty="0" smtClean="0">
                <a:solidFill>
                  <a:schemeClr val="tx1">
                    <a:lumMod val="65000"/>
                    <a:lumOff val="35000"/>
                  </a:schemeClr>
                </a:solidFill>
                <a:latin typeface="Noteworthy Bold"/>
                <a:cs typeface="Noteworthy Bold"/>
              </a:rPr>
              <a:t>© Karalynn Tyler 2016</a:t>
            </a:r>
            <a:endParaRPr lang="en-US" sz="1000" dirty="0">
              <a:solidFill>
                <a:schemeClr val="tx1">
                  <a:lumMod val="65000"/>
                  <a:lumOff val="35000"/>
                </a:schemeClr>
              </a:solidFill>
              <a:latin typeface="Noteworthy Bold"/>
              <a:cs typeface="Noteworthy Bold"/>
            </a:endParaRPr>
          </a:p>
        </p:txBody>
      </p:sp>
    </p:spTree>
    <p:extLst>
      <p:ext uri="{BB962C8B-B14F-4D97-AF65-F5344CB8AC3E}">
        <p14:creationId xmlns:p14="http://schemas.microsoft.com/office/powerpoint/2010/main" val="71998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simple-label-borders-clipar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9874250" y="3069167"/>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4"/>
          <a:stretch>
            <a:fillRect/>
          </a:stretch>
        </p:blipFill>
        <p:spPr>
          <a:xfrm>
            <a:off x="1601702" y="1430944"/>
            <a:ext cx="5959408" cy="938925"/>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862257" y="1915005"/>
            <a:ext cx="7538920" cy="2308324"/>
          </a:xfrm>
          <a:prstGeom prst="rect">
            <a:avLst/>
          </a:prstGeom>
          <a:noFill/>
        </p:spPr>
        <p:txBody>
          <a:bodyPr wrap="square" rtlCol="0">
            <a:spAutoFit/>
          </a:bodyPr>
          <a:lstStyle/>
          <a:p>
            <a:pPr algn="ctr"/>
            <a:r>
              <a:rPr lang="en-US" sz="1600" b="1" u="sng" dirty="0" smtClean="0"/>
              <a:t>Directions:</a:t>
            </a:r>
          </a:p>
          <a:p>
            <a:r>
              <a:rPr lang="en-US" sz="1600" dirty="0" smtClean="0"/>
              <a:t>Set up 6 stations around the classroom- one for each Star of the Harlem Renaissance.</a:t>
            </a:r>
          </a:p>
          <a:p>
            <a:r>
              <a:rPr lang="en-US" sz="1600" dirty="0" smtClean="0"/>
              <a:t>2 stations will need to have a computer or </a:t>
            </a:r>
            <a:r>
              <a:rPr lang="en-US" sz="1600" dirty="0" err="1" smtClean="0"/>
              <a:t>ipad</a:t>
            </a:r>
            <a:r>
              <a:rPr lang="en-US" sz="1600" dirty="0" smtClean="0"/>
              <a:t> with a splitter to allow multiple students to watch/listen to the two music pieces (Louis Armstrong and Bessie Smith- links to YouTube videos provided).   Print out copies of the paintings and poems and the biography sheet for each artist.   Give each student a copy of the activity worksheet and divide up students into teams of 4-5 at each station.  Have students rotate through each station spending around 5-8 minutes learning about and experiencing work by each artist.  Have them fill out their questions as they go through the “art show”.  </a:t>
            </a:r>
            <a:endParaRPr lang="en-US" sz="1600" dirty="0"/>
          </a:p>
        </p:txBody>
      </p:sp>
      <p:pic>
        <p:nvPicPr>
          <p:cNvPr id="17" name="Picture 16" descr="Screen Shot 2016-01-12 at 12.20.5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6343" y="4316468"/>
            <a:ext cx="2594480" cy="2541531"/>
          </a:xfrm>
          <a:prstGeom prst="rect">
            <a:avLst/>
          </a:prstGeom>
          <a:ln>
            <a:noFill/>
          </a:ln>
          <a:effectLst>
            <a:outerShdw blurRad="292100" dist="139700" dir="2700000" algn="tl" rotWithShape="0">
              <a:srgbClr val="333333">
                <a:alpha val="65000"/>
              </a:srgbClr>
            </a:outerShdw>
          </a:effectLst>
        </p:spPr>
      </p:pic>
      <p:sp>
        <p:nvSpPr>
          <p:cNvPr id="18" name="Footer Placeholder 30"/>
          <p:cNvSpPr>
            <a:spLocks noGrp="1"/>
          </p:cNvSpPr>
          <p:nvPr>
            <p:ph type="ftr" sz="quarter" idx="11"/>
          </p:nvPr>
        </p:nvSpPr>
        <p:spPr>
          <a:xfrm>
            <a:off x="7544513" y="-67750"/>
            <a:ext cx="1611139" cy="395711"/>
          </a:xfrm>
        </p:spPr>
        <p:txBody>
          <a:bodyPr/>
          <a:lstStyle/>
          <a:p>
            <a:pPr algn="r"/>
            <a:r>
              <a:rPr lang="tr-TR" sz="1000" dirty="0" smtClean="0">
                <a:solidFill>
                  <a:schemeClr val="tx1">
                    <a:lumMod val="65000"/>
                    <a:lumOff val="35000"/>
                  </a:schemeClr>
                </a:solidFill>
                <a:latin typeface="Noteworthy Bold"/>
                <a:cs typeface="Noteworthy Bold"/>
              </a:rPr>
              <a:t>© Karalynn Tyler 2016</a:t>
            </a:r>
            <a:endParaRPr lang="en-US" sz="1000" dirty="0">
              <a:solidFill>
                <a:schemeClr val="tx1">
                  <a:lumMod val="65000"/>
                  <a:lumOff val="35000"/>
                </a:schemeClr>
              </a:solidFill>
              <a:latin typeface="Noteworthy Bold"/>
              <a:cs typeface="Noteworthy Bold"/>
            </a:endParaRPr>
          </a:p>
        </p:txBody>
      </p:sp>
    </p:spTree>
    <p:extLst>
      <p:ext uri="{BB962C8B-B14F-4D97-AF65-F5344CB8AC3E}">
        <p14:creationId xmlns:p14="http://schemas.microsoft.com/office/powerpoint/2010/main" val="3712261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ent-Ethiopia-19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23081" y="-699032"/>
            <a:ext cx="6187398" cy="8215633"/>
          </a:xfrm>
          <a:prstGeom prst="rect">
            <a:avLst/>
          </a:prstGeom>
        </p:spPr>
      </p:pic>
      <p:sp>
        <p:nvSpPr>
          <p:cNvPr id="3" name="TextBox 2"/>
          <p:cNvSpPr txBox="1"/>
          <p:nvPr/>
        </p:nvSpPr>
        <p:spPr>
          <a:xfrm rot="5400000">
            <a:off x="-2718201" y="3092015"/>
            <a:ext cx="6407997" cy="646331"/>
          </a:xfrm>
          <a:prstGeom prst="rect">
            <a:avLst/>
          </a:prstGeom>
          <a:noFill/>
        </p:spPr>
        <p:txBody>
          <a:bodyPr wrap="square" rtlCol="0">
            <a:spAutoFit/>
          </a:bodyPr>
          <a:lstStyle/>
          <a:p>
            <a:r>
              <a:rPr lang="en-US" dirty="0" smtClean="0"/>
              <a:t>Lois </a:t>
            </a:r>
            <a:r>
              <a:rPr lang="en-US" dirty="0" err="1" smtClean="0"/>
              <a:t>Mailou</a:t>
            </a:r>
            <a:r>
              <a:rPr lang="en-US" dirty="0" smtClean="0"/>
              <a:t> Jones, “Ascent of Ethiopia”, 1932, Oil on Canvas</a:t>
            </a:r>
          </a:p>
          <a:p>
            <a:endParaRPr lang="en-US" dirty="0"/>
          </a:p>
        </p:txBody>
      </p:sp>
    </p:spTree>
    <p:extLst>
      <p:ext uri="{BB962C8B-B14F-4D97-AF65-F5344CB8AC3E}">
        <p14:creationId xmlns:p14="http://schemas.microsoft.com/office/powerpoint/2010/main" val="2414934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is-Mailou-Jones’s-Afric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55747" y="-428801"/>
            <a:ext cx="6407995" cy="7687963"/>
          </a:xfrm>
          <a:prstGeom prst="rect">
            <a:avLst/>
          </a:prstGeom>
        </p:spPr>
      </p:pic>
      <p:sp>
        <p:nvSpPr>
          <p:cNvPr id="3" name="TextBox 2"/>
          <p:cNvSpPr txBox="1"/>
          <p:nvPr/>
        </p:nvSpPr>
        <p:spPr>
          <a:xfrm rot="5400000">
            <a:off x="-2476711" y="3092015"/>
            <a:ext cx="6407997" cy="646331"/>
          </a:xfrm>
          <a:prstGeom prst="rect">
            <a:avLst/>
          </a:prstGeom>
          <a:noFill/>
        </p:spPr>
        <p:txBody>
          <a:bodyPr wrap="square" rtlCol="0">
            <a:spAutoFit/>
          </a:bodyPr>
          <a:lstStyle/>
          <a:p>
            <a:r>
              <a:rPr lang="en-US" dirty="0" smtClean="0"/>
              <a:t>Lois </a:t>
            </a:r>
            <a:r>
              <a:rPr lang="en-US" dirty="0" err="1" smtClean="0"/>
              <a:t>Mailou</a:t>
            </a:r>
            <a:r>
              <a:rPr lang="en-US" dirty="0" smtClean="0"/>
              <a:t> Jones, “Africa”, 1935, Oil on Canvas</a:t>
            </a:r>
          </a:p>
          <a:p>
            <a:endParaRPr lang="en-US" dirty="0"/>
          </a:p>
        </p:txBody>
      </p:sp>
    </p:spTree>
    <p:extLst>
      <p:ext uri="{BB962C8B-B14F-4D97-AF65-F5344CB8AC3E}">
        <p14:creationId xmlns:p14="http://schemas.microsoft.com/office/powerpoint/2010/main" val="3541980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4105-4  Mere Senegal 198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35" y="402154"/>
            <a:ext cx="8240391" cy="5470704"/>
          </a:xfrm>
          <a:prstGeom prst="rect">
            <a:avLst/>
          </a:prstGeom>
        </p:spPr>
      </p:pic>
      <p:sp>
        <p:nvSpPr>
          <p:cNvPr id="3" name="TextBox 2"/>
          <p:cNvSpPr txBox="1"/>
          <p:nvPr/>
        </p:nvSpPr>
        <p:spPr>
          <a:xfrm>
            <a:off x="249666" y="6034002"/>
            <a:ext cx="8608033" cy="646331"/>
          </a:xfrm>
          <a:prstGeom prst="rect">
            <a:avLst/>
          </a:prstGeom>
          <a:noFill/>
        </p:spPr>
        <p:txBody>
          <a:bodyPr wrap="square" rtlCol="0">
            <a:spAutoFit/>
          </a:bodyPr>
          <a:lstStyle/>
          <a:p>
            <a:r>
              <a:rPr lang="en-US" dirty="0" smtClean="0"/>
              <a:t>Lois </a:t>
            </a:r>
            <a:r>
              <a:rPr lang="en-US" dirty="0" err="1" smtClean="0"/>
              <a:t>Mailou</a:t>
            </a:r>
            <a:r>
              <a:rPr lang="en-US" dirty="0" smtClean="0"/>
              <a:t> Jones, “Mere du Senegal”, 1985, Acrylic on Canvas</a:t>
            </a:r>
          </a:p>
          <a:p>
            <a:endParaRPr lang="en-US" dirty="0"/>
          </a:p>
        </p:txBody>
      </p:sp>
    </p:spTree>
    <p:extLst>
      <p:ext uri="{BB962C8B-B14F-4D97-AF65-F5344CB8AC3E}">
        <p14:creationId xmlns:p14="http://schemas.microsoft.com/office/powerpoint/2010/main" val="1221267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rlem Renaissance Art Show blank 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83" y="-428143"/>
            <a:ext cx="9937750" cy="7679171"/>
          </a:xfrm>
          <a:prstGeom prst="rect">
            <a:avLst/>
          </a:prstGeom>
        </p:spPr>
      </p:pic>
      <p:sp>
        <p:nvSpPr>
          <p:cNvPr id="5" name="TextBox 4"/>
          <p:cNvSpPr txBox="1"/>
          <p:nvPr/>
        </p:nvSpPr>
        <p:spPr>
          <a:xfrm>
            <a:off x="254952" y="1087310"/>
            <a:ext cx="2680091" cy="1692771"/>
          </a:xfrm>
          <a:prstGeom prst="rect">
            <a:avLst/>
          </a:prstGeom>
          <a:noFill/>
        </p:spPr>
        <p:txBody>
          <a:bodyPr wrap="square" rtlCol="0">
            <a:spAutoFit/>
          </a:bodyPr>
          <a:lstStyle/>
          <a:p>
            <a:r>
              <a:rPr lang="en-US" sz="800" b="1" dirty="0" smtClean="0"/>
              <a:t>Listen to the piece of music and answer the questions.</a:t>
            </a:r>
          </a:p>
          <a:p>
            <a:pPr marL="228600" indent="-228600">
              <a:buAutoNum type="arabicPeriod"/>
            </a:pPr>
            <a:r>
              <a:rPr lang="en-US" sz="1200" dirty="0" smtClean="0"/>
              <a:t>Describe the mood of this music.</a:t>
            </a:r>
          </a:p>
          <a:p>
            <a:endParaRPr lang="en-US" sz="1200" dirty="0"/>
          </a:p>
          <a:p>
            <a:endParaRPr lang="en-US" sz="1200" dirty="0" smtClean="0"/>
          </a:p>
          <a:p>
            <a:endParaRPr lang="en-US" sz="1200" dirty="0" smtClean="0"/>
          </a:p>
          <a:p>
            <a:pPr marL="228600" indent="-228600">
              <a:buAutoNum type="arabicPeriod"/>
            </a:pPr>
            <a:r>
              <a:rPr lang="en-US" sz="1200" dirty="0" smtClean="0"/>
              <a:t>What images do you think of when you hear this piece?</a:t>
            </a:r>
          </a:p>
          <a:p>
            <a:endParaRPr lang="en-US" sz="1200" dirty="0" smtClean="0"/>
          </a:p>
          <a:p>
            <a:pPr marL="228600" indent="-228600">
              <a:buAutoNum type="arabicPeriod"/>
            </a:pPr>
            <a:endParaRPr lang="en-US" sz="1200" dirty="0"/>
          </a:p>
        </p:txBody>
      </p:sp>
      <p:sp>
        <p:nvSpPr>
          <p:cNvPr id="6" name="TextBox 5"/>
          <p:cNvSpPr txBox="1"/>
          <p:nvPr/>
        </p:nvSpPr>
        <p:spPr>
          <a:xfrm>
            <a:off x="3238953" y="1087310"/>
            <a:ext cx="2680091" cy="1508105"/>
          </a:xfrm>
          <a:prstGeom prst="rect">
            <a:avLst/>
          </a:prstGeom>
          <a:noFill/>
        </p:spPr>
        <p:txBody>
          <a:bodyPr wrap="square" rtlCol="0">
            <a:spAutoFit/>
          </a:bodyPr>
          <a:lstStyle/>
          <a:p>
            <a:r>
              <a:rPr lang="en-US" sz="800" b="1" dirty="0" smtClean="0"/>
              <a:t>Listen to the piece of music and answer the questions.</a:t>
            </a:r>
          </a:p>
          <a:p>
            <a:pPr marL="228600" indent="-228600">
              <a:buAutoNum type="arabicPeriod"/>
            </a:pPr>
            <a:r>
              <a:rPr lang="en-US" sz="1200" dirty="0"/>
              <a:t>Describe the mood of this music.</a:t>
            </a:r>
          </a:p>
          <a:p>
            <a:endParaRPr lang="en-US" sz="1200" dirty="0"/>
          </a:p>
          <a:p>
            <a:endParaRPr lang="en-US" sz="1200" dirty="0" smtClean="0"/>
          </a:p>
          <a:p>
            <a:endParaRPr lang="en-US" sz="1200" dirty="0"/>
          </a:p>
          <a:p>
            <a:pPr marL="228600" indent="-228600">
              <a:buAutoNum type="arabicPeriod"/>
            </a:pPr>
            <a:r>
              <a:rPr lang="en-US" sz="1200" dirty="0" smtClean="0"/>
              <a:t>What is the message conveyed in this song?</a:t>
            </a:r>
            <a:endParaRPr lang="en-US" sz="1200" dirty="0"/>
          </a:p>
          <a:p>
            <a:endParaRPr lang="en-US" sz="1200" dirty="0"/>
          </a:p>
        </p:txBody>
      </p:sp>
      <p:sp>
        <p:nvSpPr>
          <p:cNvPr id="7" name="TextBox 6"/>
          <p:cNvSpPr txBox="1"/>
          <p:nvPr/>
        </p:nvSpPr>
        <p:spPr>
          <a:xfrm>
            <a:off x="6224801" y="1087310"/>
            <a:ext cx="2680091" cy="1323439"/>
          </a:xfrm>
          <a:prstGeom prst="rect">
            <a:avLst/>
          </a:prstGeom>
          <a:noFill/>
        </p:spPr>
        <p:txBody>
          <a:bodyPr wrap="square" rtlCol="0">
            <a:spAutoFit/>
          </a:bodyPr>
          <a:lstStyle/>
          <a:p>
            <a:r>
              <a:rPr lang="en-US" sz="800" b="1" dirty="0" smtClean="0"/>
              <a:t>Look at the three pieces of art and answer the questions.</a:t>
            </a:r>
          </a:p>
          <a:p>
            <a:pPr marL="228600" indent="-228600">
              <a:buAutoNum type="arabicPeriod"/>
            </a:pPr>
            <a:r>
              <a:rPr lang="en-US" sz="1200" dirty="0" smtClean="0"/>
              <a:t>Which collage do you like best?</a:t>
            </a:r>
            <a:endParaRPr lang="en-US" sz="1200" dirty="0"/>
          </a:p>
          <a:p>
            <a:endParaRPr lang="en-US" sz="1200" dirty="0"/>
          </a:p>
          <a:p>
            <a:endParaRPr lang="en-US" sz="1200" dirty="0"/>
          </a:p>
          <a:p>
            <a:pPr marL="228600" indent="-228600">
              <a:buAutoNum type="arabicPeriod"/>
            </a:pPr>
            <a:r>
              <a:rPr lang="en-US" sz="1200" dirty="0" smtClean="0"/>
              <a:t>Describe what you think is going on in that piece.</a:t>
            </a:r>
            <a:endParaRPr lang="en-US" sz="1200" dirty="0"/>
          </a:p>
          <a:p>
            <a:endParaRPr lang="en-US" sz="1200" dirty="0"/>
          </a:p>
        </p:txBody>
      </p:sp>
      <p:sp>
        <p:nvSpPr>
          <p:cNvPr id="8" name="TextBox 7"/>
          <p:cNvSpPr txBox="1"/>
          <p:nvPr/>
        </p:nvSpPr>
        <p:spPr>
          <a:xfrm>
            <a:off x="254952" y="4036545"/>
            <a:ext cx="2680091" cy="1323439"/>
          </a:xfrm>
          <a:prstGeom prst="rect">
            <a:avLst/>
          </a:prstGeom>
          <a:noFill/>
        </p:spPr>
        <p:txBody>
          <a:bodyPr wrap="square" rtlCol="0">
            <a:spAutoFit/>
          </a:bodyPr>
          <a:lstStyle/>
          <a:p>
            <a:r>
              <a:rPr lang="en-US" sz="800" b="1" dirty="0" smtClean="0"/>
              <a:t>Look at the three pieces of art and answer the questions.</a:t>
            </a:r>
          </a:p>
          <a:p>
            <a:pPr marL="228600" indent="-228600">
              <a:buAutoNum type="arabicPeriod"/>
            </a:pPr>
            <a:r>
              <a:rPr lang="en-US" sz="1200" dirty="0" smtClean="0"/>
              <a:t>Which painting do you like best?</a:t>
            </a:r>
            <a:endParaRPr lang="en-US" sz="1200" dirty="0"/>
          </a:p>
          <a:p>
            <a:endParaRPr lang="en-US" sz="1200" dirty="0"/>
          </a:p>
          <a:p>
            <a:endParaRPr lang="en-US" sz="1200" dirty="0"/>
          </a:p>
          <a:p>
            <a:pPr marL="228600" indent="-228600">
              <a:buAutoNum type="arabicPeriod"/>
            </a:pPr>
            <a:r>
              <a:rPr lang="en-US" sz="1200" dirty="0" smtClean="0"/>
              <a:t>Describe what you think is going on in that piece.</a:t>
            </a:r>
            <a:endParaRPr lang="en-US" sz="1200" dirty="0"/>
          </a:p>
          <a:p>
            <a:endParaRPr lang="en-US" sz="1200" dirty="0"/>
          </a:p>
        </p:txBody>
      </p:sp>
      <p:sp>
        <p:nvSpPr>
          <p:cNvPr id="9" name="TextBox 8"/>
          <p:cNvSpPr txBox="1"/>
          <p:nvPr/>
        </p:nvSpPr>
        <p:spPr>
          <a:xfrm>
            <a:off x="3249818" y="4023513"/>
            <a:ext cx="2926691" cy="1138773"/>
          </a:xfrm>
          <a:prstGeom prst="rect">
            <a:avLst/>
          </a:prstGeom>
          <a:noFill/>
        </p:spPr>
        <p:txBody>
          <a:bodyPr wrap="square" rtlCol="0">
            <a:spAutoFit/>
          </a:bodyPr>
          <a:lstStyle/>
          <a:p>
            <a:r>
              <a:rPr lang="en-US" sz="800" b="1" dirty="0" smtClean="0"/>
              <a:t>Read the three poems and answer the questions.</a:t>
            </a:r>
          </a:p>
          <a:p>
            <a:pPr marL="228600" indent="-228600">
              <a:buAutoNum type="arabicPeriod"/>
            </a:pPr>
            <a:r>
              <a:rPr lang="en-US" sz="1200" dirty="0" smtClean="0"/>
              <a:t>Which poem was your favorite?  </a:t>
            </a:r>
          </a:p>
          <a:p>
            <a:pPr marL="228600" indent="-228600">
              <a:buAutoNum type="arabicPeriod"/>
            </a:pPr>
            <a:endParaRPr lang="en-US" sz="1200" dirty="0"/>
          </a:p>
          <a:p>
            <a:endParaRPr lang="en-US" sz="1200" dirty="0" smtClean="0"/>
          </a:p>
          <a:p>
            <a:pPr marL="228600" indent="-228600">
              <a:buAutoNum type="arabicPeriod"/>
            </a:pPr>
            <a:r>
              <a:rPr lang="en-US" sz="1200" dirty="0" smtClean="0"/>
              <a:t>How does this poem identify with the experiences of African Americans?</a:t>
            </a:r>
            <a:endParaRPr lang="en-US" sz="1200" dirty="0"/>
          </a:p>
        </p:txBody>
      </p:sp>
      <p:sp>
        <p:nvSpPr>
          <p:cNvPr id="10" name="TextBox 9"/>
          <p:cNvSpPr txBox="1"/>
          <p:nvPr/>
        </p:nvSpPr>
        <p:spPr>
          <a:xfrm>
            <a:off x="6176509" y="4023513"/>
            <a:ext cx="2926691" cy="1138773"/>
          </a:xfrm>
          <a:prstGeom prst="rect">
            <a:avLst/>
          </a:prstGeom>
          <a:noFill/>
        </p:spPr>
        <p:txBody>
          <a:bodyPr wrap="square" rtlCol="0">
            <a:spAutoFit/>
          </a:bodyPr>
          <a:lstStyle/>
          <a:p>
            <a:r>
              <a:rPr lang="en-US" sz="800" b="1" dirty="0" smtClean="0"/>
              <a:t>Read the three poems and answer the questions.</a:t>
            </a:r>
          </a:p>
          <a:p>
            <a:pPr marL="228600" indent="-228600">
              <a:buAutoNum type="arabicPeriod"/>
            </a:pPr>
            <a:r>
              <a:rPr lang="en-US" sz="1200" dirty="0" smtClean="0"/>
              <a:t>Which poem was your favorite?  </a:t>
            </a:r>
          </a:p>
          <a:p>
            <a:pPr marL="228600" indent="-228600">
              <a:buAutoNum type="arabicPeriod"/>
            </a:pPr>
            <a:endParaRPr lang="en-US" sz="1200" dirty="0"/>
          </a:p>
          <a:p>
            <a:endParaRPr lang="en-US" sz="1200" dirty="0" smtClean="0"/>
          </a:p>
          <a:p>
            <a:pPr marL="228600" indent="-228600">
              <a:buAutoNum type="arabicPeriod"/>
            </a:pPr>
            <a:r>
              <a:rPr lang="en-US" sz="1200" dirty="0" smtClean="0"/>
              <a:t>How does this poem identify with the experiences of African Americans?</a:t>
            </a:r>
            <a:endParaRPr lang="en-US" sz="1200" dirty="0"/>
          </a:p>
        </p:txBody>
      </p:sp>
      <p:pic>
        <p:nvPicPr>
          <p:cNvPr id="11" name="Picture 10" descr="04e5fc397c18b3d87538ce37f4e17cf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775" y="116416"/>
            <a:ext cx="1134533" cy="1134533"/>
          </a:xfrm>
          <a:prstGeom prst="rect">
            <a:avLst/>
          </a:prstGeom>
        </p:spPr>
      </p:pic>
    </p:spTree>
    <p:extLst>
      <p:ext uri="{BB962C8B-B14F-4D97-AF65-F5344CB8AC3E}">
        <p14:creationId xmlns:p14="http://schemas.microsoft.com/office/powerpoint/2010/main" val="175476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59019"/>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extBox 7"/>
          <p:cNvSpPr txBox="1"/>
          <p:nvPr/>
        </p:nvSpPr>
        <p:spPr>
          <a:xfrm>
            <a:off x="1852083" y="1020413"/>
            <a:ext cx="7291917" cy="769441"/>
          </a:xfrm>
          <a:prstGeom prst="rect">
            <a:avLst/>
          </a:prstGeom>
          <a:noFill/>
        </p:spPr>
        <p:txBody>
          <a:bodyPr wrap="square" rtlCol="0">
            <a:spAutoFit/>
          </a:bodyPr>
          <a:lstStyle/>
          <a:p>
            <a:pPr algn="ctr"/>
            <a:r>
              <a:rPr lang="en-US" sz="4400" b="1" dirty="0" smtClean="0">
                <a:effectLst>
                  <a:outerShdw blurRad="50800" dist="38100" dir="2700000" algn="tl" rotWithShape="0">
                    <a:prstClr val="black">
                      <a:alpha val="40000"/>
                    </a:prstClr>
                  </a:outerShdw>
                </a:effectLst>
                <a:latin typeface="Bangla MN"/>
                <a:cs typeface="Bangla MN"/>
              </a:rPr>
              <a:t>1901-1971</a:t>
            </a:r>
          </a:p>
        </p:txBody>
      </p:sp>
      <p:pic>
        <p:nvPicPr>
          <p:cNvPr id="10" name="Picture 9" descr="Louis-Armstrong-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743" y="1587776"/>
            <a:ext cx="5094550" cy="5270224"/>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a:stretch>
            <a:fillRect/>
          </a:stretch>
        </p:blipFill>
        <p:spPr>
          <a:xfrm>
            <a:off x="138285" y="0"/>
            <a:ext cx="8864600" cy="1358900"/>
          </a:xfrm>
          <a:prstGeom prst="rect">
            <a:avLst/>
          </a:prstGeom>
        </p:spPr>
      </p:pic>
      <p:sp>
        <p:nvSpPr>
          <p:cNvPr id="9" name="TextBox 8"/>
          <p:cNvSpPr txBox="1"/>
          <p:nvPr/>
        </p:nvSpPr>
        <p:spPr>
          <a:xfrm>
            <a:off x="2330424" y="1789854"/>
            <a:ext cx="6898243" cy="4624342"/>
          </a:xfrm>
          <a:prstGeom prst="rect">
            <a:avLst/>
          </a:prstGeom>
          <a:noFill/>
        </p:spPr>
        <p:txBody>
          <a:bodyPr wrap="square" rtlCol="0">
            <a:spAutoFit/>
          </a:bodyPr>
          <a:lstStyle/>
          <a:p>
            <a:r>
              <a:rPr lang="en-US" sz="1400" dirty="0" smtClean="0">
                <a:latin typeface="Bangla MN"/>
                <a:cs typeface="Bangla MN"/>
              </a:rPr>
              <a:t>Born in New Orleans, Louisiana, Louis Armstrong was a trumpeter, singer, band leader, soloist, and even entertained as a film star and comedian.  Nicknamed </a:t>
            </a:r>
            <a:r>
              <a:rPr lang="en-US" sz="1400" dirty="0" err="1" smtClean="0">
                <a:latin typeface="Bangla MN"/>
                <a:cs typeface="Bangla MN"/>
              </a:rPr>
              <a:t>Satchmo</a:t>
            </a:r>
            <a:r>
              <a:rPr lang="en-US" sz="1400" dirty="0" smtClean="0">
                <a:latin typeface="Bangla MN"/>
                <a:cs typeface="Bangla MN"/>
              </a:rPr>
              <a:t>, Armstrong is considered the most influential musician in jazz history and had many hit songs such as “Star Dust” and “What a Wonderful World”.  He was also known for his scat singing in hits like “</a:t>
            </a:r>
            <a:r>
              <a:rPr lang="en-US" sz="1400" dirty="0" err="1" smtClean="0">
                <a:latin typeface="Bangla MN"/>
                <a:cs typeface="Bangla MN"/>
              </a:rPr>
              <a:t>Heebie</a:t>
            </a:r>
            <a:r>
              <a:rPr lang="en-US" sz="1400" dirty="0" smtClean="0">
                <a:latin typeface="Bangla MN"/>
                <a:cs typeface="Bangla MN"/>
              </a:rPr>
              <a:t> </a:t>
            </a:r>
            <a:r>
              <a:rPr lang="en-US" sz="1400" dirty="0" err="1" smtClean="0">
                <a:latin typeface="Bangla MN"/>
                <a:cs typeface="Bangla MN"/>
              </a:rPr>
              <a:t>Jeebies</a:t>
            </a:r>
            <a:r>
              <a:rPr lang="en-US" sz="1400" dirty="0" smtClean="0">
                <a:latin typeface="Bangla MN"/>
                <a:cs typeface="Bangla MN"/>
              </a:rPr>
              <a:t>.”</a:t>
            </a:r>
          </a:p>
          <a:p>
            <a:endParaRPr lang="en-US" sz="800" dirty="0">
              <a:latin typeface="Bangla MN"/>
              <a:cs typeface="Bangla MN"/>
            </a:endParaRPr>
          </a:p>
          <a:p>
            <a:r>
              <a:rPr lang="en-US" sz="1400" dirty="0" smtClean="0">
                <a:latin typeface="Bangla MN"/>
                <a:cs typeface="Bangla MN"/>
              </a:rPr>
              <a:t>Armstrong came from one of the roughest neighborhoods in New Orleans and was arrested as a youth for firing his father’s gun into the air at a New Year’s celebration.  He was introduced to Jazz Music at the Colored Waif’s Home for Boys where he learned to play the coronet and fell in love with music.  </a:t>
            </a:r>
          </a:p>
          <a:p>
            <a:endParaRPr lang="en-US" sz="1050" dirty="0">
              <a:latin typeface="Bangla MN"/>
              <a:cs typeface="Bangla MN"/>
            </a:endParaRPr>
          </a:p>
          <a:p>
            <a:r>
              <a:rPr lang="en-US" sz="1400" dirty="0" smtClean="0">
                <a:latin typeface="Bangla MN"/>
                <a:cs typeface="Bangla MN"/>
              </a:rPr>
              <a:t>     Starting in 1919, Armstrong spent his summers performing with </a:t>
            </a:r>
          </a:p>
          <a:p>
            <a:r>
              <a:rPr lang="en-US" sz="1400" dirty="0">
                <a:latin typeface="Bangla MN"/>
                <a:cs typeface="Bangla MN"/>
              </a:rPr>
              <a:t> </a:t>
            </a:r>
            <a:r>
              <a:rPr lang="en-US" sz="1400" dirty="0" smtClean="0">
                <a:latin typeface="Bangla MN"/>
                <a:cs typeface="Bangla MN"/>
              </a:rPr>
              <a:t>     riverboat bands where he gained more musical skills and learned to </a:t>
            </a:r>
          </a:p>
          <a:p>
            <a:r>
              <a:rPr lang="en-US" sz="1400" dirty="0">
                <a:latin typeface="Bangla MN"/>
                <a:cs typeface="Bangla MN"/>
              </a:rPr>
              <a:t> </a:t>
            </a:r>
            <a:r>
              <a:rPr lang="en-US" sz="1400" dirty="0" smtClean="0">
                <a:latin typeface="Bangla MN"/>
                <a:cs typeface="Bangla MN"/>
              </a:rPr>
              <a:t>      better read music. He also learned from many other great Jazz </a:t>
            </a:r>
          </a:p>
          <a:p>
            <a:r>
              <a:rPr lang="en-US" sz="1400" dirty="0">
                <a:latin typeface="Bangla MN"/>
                <a:cs typeface="Bangla MN"/>
              </a:rPr>
              <a:t> </a:t>
            </a:r>
            <a:r>
              <a:rPr lang="en-US" sz="1400" dirty="0" smtClean="0">
                <a:latin typeface="Bangla MN"/>
                <a:cs typeface="Bangla MN"/>
              </a:rPr>
              <a:t>      musicians.  He helped to bring Jazz to northern cities such as </a:t>
            </a:r>
          </a:p>
          <a:p>
            <a:r>
              <a:rPr lang="en-US" sz="1400" dirty="0">
                <a:latin typeface="Bangla MN"/>
                <a:cs typeface="Bangla MN"/>
              </a:rPr>
              <a:t> </a:t>
            </a:r>
            <a:r>
              <a:rPr lang="en-US" sz="1400" dirty="0" smtClean="0">
                <a:latin typeface="Bangla MN"/>
                <a:cs typeface="Bangla MN"/>
              </a:rPr>
              <a:t>      Chicago and New York. </a:t>
            </a:r>
          </a:p>
          <a:p>
            <a:endParaRPr lang="en-US" sz="1000" dirty="0">
              <a:latin typeface="Bangla MN"/>
              <a:cs typeface="Bangla MN"/>
            </a:endParaRPr>
          </a:p>
          <a:p>
            <a:r>
              <a:rPr lang="en-US" sz="1400" dirty="0" smtClean="0">
                <a:latin typeface="Bangla MN"/>
                <a:cs typeface="Bangla MN"/>
              </a:rPr>
              <a:t>        Louis filmed movies such as “Pennies from Heaven” starring Bing </a:t>
            </a:r>
          </a:p>
          <a:p>
            <a:r>
              <a:rPr lang="en-US" sz="1400" dirty="0">
                <a:latin typeface="Bangla MN"/>
                <a:cs typeface="Bangla MN"/>
              </a:rPr>
              <a:t> </a:t>
            </a:r>
            <a:r>
              <a:rPr lang="en-US" sz="1400" dirty="0" smtClean="0">
                <a:latin typeface="Bangla MN"/>
                <a:cs typeface="Bangla MN"/>
              </a:rPr>
              <a:t>        Crosby and later “Hello, Dolly” starring Barbara Streisand in 1969.</a:t>
            </a:r>
          </a:p>
          <a:p>
            <a:r>
              <a:rPr lang="en-US" sz="1400" dirty="0">
                <a:latin typeface="Bangla MN"/>
                <a:cs typeface="Bangla MN"/>
              </a:rPr>
              <a:t> </a:t>
            </a:r>
            <a:r>
              <a:rPr lang="en-US" sz="1400" dirty="0" smtClean="0">
                <a:latin typeface="Bangla MN"/>
                <a:cs typeface="Bangla MN"/>
              </a:rPr>
              <a:t>         </a:t>
            </a:r>
            <a:endParaRPr lang="en-US" sz="1400" dirty="0">
              <a:latin typeface="Bangla MN"/>
              <a:cs typeface="Bangla MN"/>
            </a:endParaRPr>
          </a:p>
        </p:txBody>
      </p:sp>
      <p:sp>
        <p:nvSpPr>
          <p:cNvPr id="6" name="Footer Placeholder 30"/>
          <p:cNvSpPr>
            <a:spLocks noGrp="1"/>
          </p:cNvSpPr>
          <p:nvPr>
            <p:ph type="ftr" sz="quarter" idx="11"/>
          </p:nvPr>
        </p:nvSpPr>
        <p:spPr>
          <a:xfrm>
            <a:off x="7544513" y="-67750"/>
            <a:ext cx="1611139" cy="395711"/>
          </a:xfrm>
        </p:spPr>
        <p:txBody>
          <a:bodyPr/>
          <a:lstStyle/>
          <a:p>
            <a:pPr algn="r"/>
            <a:r>
              <a:rPr lang="tr-TR" sz="1000" dirty="0" smtClean="0">
                <a:solidFill>
                  <a:schemeClr val="tx1">
                    <a:lumMod val="65000"/>
                    <a:lumOff val="35000"/>
                  </a:schemeClr>
                </a:solidFill>
                <a:latin typeface="Noteworthy Bold"/>
                <a:cs typeface="Noteworthy Bold"/>
              </a:rPr>
              <a:t>© Karalynn Tyler 2016</a:t>
            </a:r>
            <a:endParaRPr lang="en-US" sz="1000" dirty="0">
              <a:solidFill>
                <a:schemeClr val="tx1">
                  <a:lumMod val="65000"/>
                  <a:lumOff val="35000"/>
                </a:schemeClr>
              </a:solidFill>
              <a:latin typeface="Noteworthy Bold"/>
              <a:cs typeface="Noteworthy Bold"/>
            </a:endParaRPr>
          </a:p>
        </p:txBody>
      </p:sp>
    </p:spTree>
    <p:extLst>
      <p:ext uri="{BB962C8B-B14F-4D97-AF65-F5344CB8AC3E}">
        <p14:creationId xmlns:p14="http://schemas.microsoft.com/office/powerpoint/2010/main" val="50702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59019"/>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extBox 7"/>
          <p:cNvSpPr txBox="1"/>
          <p:nvPr/>
        </p:nvSpPr>
        <p:spPr>
          <a:xfrm>
            <a:off x="2026866" y="1089301"/>
            <a:ext cx="7291917" cy="1200329"/>
          </a:xfrm>
          <a:prstGeom prst="rect">
            <a:avLst/>
          </a:prstGeom>
          <a:noFill/>
        </p:spPr>
        <p:txBody>
          <a:bodyPr wrap="square" rtlCol="0">
            <a:spAutoFit/>
          </a:bodyPr>
          <a:lstStyle/>
          <a:p>
            <a:pPr algn="ctr"/>
            <a:r>
              <a:rPr lang="en-US" sz="3600" b="1" dirty="0" smtClean="0">
                <a:effectLst>
                  <a:outerShdw blurRad="50800" dist="38100" dir="2700000" algn="tl" rotWithShape="0">
                    <a:prstClr val="black">
                      <a:alpha val="40000"/>
                    </a:prstClr>
                  </a:outerShdw>
                </a:effectLst>
                <a:latin typeface="Bangla MN"/>
                <a:cs typeface="Bangla MN"/>
              </a:rPr>
              <a:t>When the Saints</a:t>
            </a:r>
          </a:p>
          <a:p>
            <a:pPr algn="ctr"/>
            <a:r>
              <a:rPr lang="en-US" sz="3600" b="1" dirty="0" smtClean="0">
                <a:effectLst>
                  <a:outerShdw blurRad="50800" dist="38100" dir="2700000" algn="tl" rotWithShape="0">
                    <a:prstClr val="black">
                      <a:alpha val="40000"/>
                    </a:prstClr>
                  </a:outerShdw>
                </a:effectLst>
                <a:latin typeface="Bangla MN"/>
                <a:cs typeface="Bangla MN"/>
              </a:rPr>
              <a:t>Go Marching In</a:t>
            </a:r>
          </a:p>
        </p:txBody>
      </p:sp>
      <p:sp>
        <p:nvSpPr>
          <p:cNvPr id="9" name="TextBox 8"/>
          <p:cNvSpPr txBox="1"/>
          <p:nvPr/>
        </p:nvSpPr>
        <p:spPr>
          <a:xfrm>
            <a:off x="3146072" y="2371298"/>
            <a:ext cx="5721560" cy="1754327"/>
          </a:xfrm>
          <a:prstGeom prst="rect">
            <a:avLst/>
          </a:prstGeom>
          <a:noFill/>
        </p:spPr>
        <p:txBody>
          <a:bodyPr wrap="square" rtlCol="0">
            <a:spAutoFit/>
          </a:bodyPr>
          <a:lstStyle/>
          <a:p>
            <a:pPr algn="ctr"/>
            <a:r>
              <a:rPr lang="en-US" i="1" dirty="0" smtClean="0">
                <a:latin typeface="Bangla MN"/>
                <a:cs typeface="Bangla MN"/>
              </a:rPr>
              <a:t>(Chorus) </a:t>
            </a:r>
          </a:p>
          <a:p>
            <a:pPr algn="ctr"/>
            <a:r>
              <a:rPr lang="en-US" dirty="0" smtClean="0">
                <a:latin typeface="Bangla MN"/>
                <a:cs typeface="Bangla MN"/>
              </a:rPr>
              <a:t>Oh when the saints</a:t>
            </a:r>
          </a:p>
          <a:p>
            <a:pPr algn="ctr"/>
            <a:r>
              <a:rPr lang="en-US" dirty="0" smtClean="0">
                <a:latin typeface="Bangla MN"/>
                <a:cs typeface="Bangla MN"/>
              </a:rPr>
              <a:t>Go marching in</a:t>
            </a:r>
          </a:p>
          <a:p>
            <a:pPr algn="ctr"/>
            <a:r>
              <a:rPr lang="en-US" dirty="0" smtClean="0">
                <a:latin typeface="Bangla MN"/>
                <a:cs typeface="Bangla MN"/>
              </a:rPr>
              <a:t>Oh when the saints go marching in</a:t>
            </a:r>
          </a:p>
          <a:p>
            <a:pPr algn="ctr"/>
            <a:r>
              <a:rPr lang="en-US" dirty="0" smtClean="0">
                <a:latin typeface="Bangla MN"/>
                <a:cs typeface="Bangla MN"/>
              </a:rPr>
              <a:t>Oh how I want to be in that number</a:t>
            </a:r>
          </a:p>
          <a:p>
            <a:pPr algn="ctr"/>
            <a:r>
              <a:rPr lang="en-US" dirty="0" smtClean="0">
                <a:latin typeface="Bangla MN"/>
                <a:cs typeface="Bangla MN"/>
              </a:rPr>
              <a:t>When the saints go marching in</a:t>
            </a:r>
            <a:endParaRPr lang="en-US" dirty="0">
              <a:latin typeface="Bangla MN"/>
              <a:cs typeface="Bangla MN"/>
            </a:endParaRPr>
          </a:p>
        </p:txBody>
      </p:sp>
      <p:pic>
        <p:nvPicPr>
          <p:cNvPr id="11" name="Picture 10"/>
          <p:cNvPicPr>
            <a:picLocks noChangeAspect="1"/>
          </p:cNvPicPr>
          <p:nvPr/>
        </p:nvPicPr>
        <p:blipFill>
          <a:blip r:embed="rId2"/>
          <a:stretch>
            <a:fillRect/>
          </a:stretch>
        </p:blipFill>
        <p:spPr>
          <a:xfrm>
            <a:off x="2846649" y="0"/>
            <a:ext cx="6156236" cy="943721"/>
          </a:xfrm>
          <a:prstGeom prst="rect">
            <a:avLst/>
          </a:prstGeom>
        </p:spPr>
      </p:pic>
      <p:sp>
        <p:nvSpPr>
          <p:cNvPr id="2" name="TextBox 1"/>
          <p:cNvSpPr txBox="1"/>
          <p:nvPr/>
        </p:nvSpPr>
        <p:spPr>
          <a:xfrm rot="5400000">
            <a:off x="6100254" y="4280093"/>
            <a:ext cx="5581365" cy="646331"/>
          </a:xfrm>
          <a:prstGeom prst="rect">
            <a:avLst/>
          </a:prstGeom>
          <a:noFill/>
        </p:spPr>
        <p:txBody>
          <a:bodyPr wrap="square" rtlCol="0">
            <a:spAutoFit/>
          </a:bodyPr>
          <a:lstStyle/>
          <a:p>
            <a:r>
              <a:rPr lang="en-US" dirty="0">
                <a:hlinkClick r:id="rId3"/>
              </a:rPr>
              <a:t>https://www.youtube.com/watch?v=</a:t>
            </a:r>
            <a:r>
              <a:rPr lang="en-US" dirty="0" smtClean="0">
                <a:hlinkClick r:id="rId3"/>
              </a:rPr>
              <a:t>wyLjbMBpGDA</a:t>
            </a:r>
            <a:endParaRPr lang="en-US" dirty="0" smtClean="0"/>
          </a:p>
          <a:p>
            <a:endParaRPr lang="en-US" dirty="0" smtClean="0"/>
          </a:p>
        </p:txBody>
      </p:sp>
      <p:sp>
        <p:nvSpPr>
          <p:cNvPr id="7" name="5-Point Star 6"/>
          <p:cNvSpPr/>
          <p:nvPr/>
        </p:nvSpPr>
        <p:spPr>
          <a:xfrm>
            <a:off x="36606" y="0"/>
            <a:ext cx="2973847" cy="2945592"/>
          </a:xfrm>
          <a:prstGeom prst="star5">
            <a:avLst>
              <a:gd name="adj" fmla="val 24432"/>
              <a:gd name="hf" fmla="val 105146"/>
              <a:gd name="vf" fmla="val 110557"/>
            </a:avLst>
          </a:prstGeom>
          <a:gradFill flip="none" rotWithShape="1">
            <a:gsLst>
              <a:gs pos="0">
                <a:srgbClr val="059019"/>
              </a:gs>
              <a:gs pos="84000">
                <a:schemeClr val="bg1"/>
              </a:gs>
            </a:gsLst>
            <a:path path="circle">
              <a:fillToRect l="100000" t="100000"/>
            </a:path>
            <a:tileRect r="-100000" b="-100000"/>
          </a:grad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Louis-Armstrong-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469" y="825929"/>
            <a:ext cx="1486829" cy="153809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6606" y="6453716"/>
            <a:ext cx="8610915" cy="369332"/>
          </a:xfrm>
          <a:prstGeom prst="rect">
            <a:avLst/>
          </a:prstGeom>
          <a:noFill/>
        </p:spPr>
        <p:txBody>
          <a:bodyPr wrap="square" rtlCol="0">
            <a:spAutoFit/>
          </a:bodyPr>
          <a:lstStyle/>
          <a:p>
            <a:r>
              <a:rPr lang="en-US" dirty="0" smtClean="0"/>
              <a:t>Originally a gospel hymn.  First recorded by Louis Armstrong and his orchestra in 1938.</a:t>
            </a:r>
            <a:endParaRPr lang="en-US" dirty="0"/>
          </a:p>
        </p:txBody>
      </p:sp>
      <p:pic>
        <p:nvPicPr>
          <p:cNvPr id="4" name="Picture 3"/>
          <p:cNvPicPr>
            <a:picLocks noChangeAspect="1"/>
          </p:cNvPicPr>
          <p:nvPr/>
        </p:nvPicPr>
        <p:blipFill>
          <a:blip r:embed="rId5"/>
          <a:stretch>
            <a:fillRect/>
          </a:stretch>
        </p:blipFill>
        <p:spPr>
          <a:xfrm>
            <a:off x="36606" y="3212702"/>
            <a:ext cx="3700994" cy="3055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6610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descr="AAA_amerfeda_44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000500" y="130175"/>
            <a:ext cx="6000750" cy="7267575"/>
          </a:xfrm>
          <a:prstGeom prst="rect">
            <a:avLst/>
          </a:prstGeom>
        </p:spPr>
      </p:pic>
      <p:sp>
        <p:nvSpPr>
          <p:cNvPr id="7" name="TextBox 6"/>
          <p:cNvSpPr txBox="1"/>
          <p:nvPr/>
        </p:nvSpPr>
        <p:spPr>
          <a:xfrm>
            <a:off x="0" y="841954"/>
            <a:ext cx="9144000" cy="769441"/>
          </a:xfrm>
          <a:prstGeom prst="rect">
            <a:avLst/>
          </a:prstGeom>
          <a:noFill/>
        </p:spPr>
        <p:txBody>
          <a:bodyPr wrap="square" rtlCol="0">
            <a:spAutoFit/>
          </a:bodyPr>
          <a:lstStyle/>
          <a:p>
            <a:pPr algn="ctr"/>
            <a:r>
              <a:rPr lang="en-US" sz="4400" b="1" dirty="0" smtClean="0">
                <a:effectLst>
                  <a:outerShdw blurRad="50800" dist="38100" dir="2700000" algn="tl" rotWithShape="0">
                    <a:prstClr val="black">
                      <a:alpha val="40000"/>
                    </a:prstClr>
                  </a:outerShdw>
                </a:effectLst>
                <a:latin typeface="Bangla MN"/>
                <a:cs typeface="Bangla MN"/>
              </a:rPr>
              <a:t>1911-1988</a:t>
            </a:r>
          </a:p>
        </p:txBody>
      </p:sp>
      <p:sp>
        <p:nvSpPr>
          <p:cNvPr id="10" name="TextBox 9"/>
          <p:cNvSpPr txBox="1"/>
          <p:nvPr/>
        </p:nvSpPr>
        <p:spPr>
          <a:xfrm>
            <a:off x="0" y="1611395"/>
            <a:ext cx="6556434" cy="5262980"/>
          </a:xfrm>
          <a:prstGeom prst="rect">
            <a:avLst/>
          </a:prstGeom>
          <a:noFill/>
        </p:spPr>
        <p:txBody>
          <a:bodyPr wrap="square" rtlCol="0">
            <a:spAutoFit/>
          </a:bodyPr>
          <a:lstStyle/>
          <a:p>
            <a:r>
              <a:rPr lang="en-US" sz="1600" dirty="0" smtClean="0">
                <a:latin typeface="Bangla MN"/>
                <a:cs typeface="Bangla MN"/>
              </a:rPr>
              <a:t>Born in Charlotte, North Carolina, </a:t>
            </a:r>
            <a:r>
              <a:rPr lang="en-US" sz="1600" dirty="0" err="1" smtClean="0">
                <a:latin typeface="Bangla MN"/>
                <a:cs typeface="Bangla MN"/>
              </a:rPr>
              <a:t>Romare</a:t>
            </a:r>
            <a:r>
              <a:rPr lang="en-US" sz="1600" dirty="0" smtClean="0">
                <a:latin typeface="Bangla MN"/>
                <a:cs typeface="Bangla MN"/>
              </a:rPr>
              <a:t> Bearden was marked by exceptional talent that included a wide range of interests and abilities.  Among his many talents, Bearden was a cartoonist, art editor, set and costume designer and a gifted writer.  As an artist, he experimented with many types of mediums and artistic styles.  His artistic pieces ranged from collages, watercolors, oil paintings, and photomontages.  Bearden was active in the Harlem Cultural Council and the Harlem Artists Guild. </a:t>
            </a:r>
            <a:r>
              <a:rPr lang="en-US" sz="1600" dirty="0">
                <a:latin typeface="Bangla MN"/>
                <a:cs typeface="Bangla MN"/>
              </a:rPr>
              <a:t> </a:t>
            </a:r>
            <a:r>
              <a:rPr lang="en-US" sz="1600" dirty="0" smtClean="0">
                <a:latin typeface="Bangla MN"/>
                <a:cs typeface="Bangla MN"/>
              </a:rPr>
              <a:t>He drew inspiration from various artists like Cezanne and </a:t>
            </a:r>
          </a:p>
          <a:p>
            <a:r>
              <a:rPr lang="en-US" sz="1600" dirty="0" smtClean="0">
                <a:latin typeface="Bangla MN"/>
                <a:cs typeface="Bangla MN"/>
              </a:rPr>
              <a:t>Picasso as well as from African art, Byzantine </a:t>
            </a:r>
          </a:p>
          <a:p>
            <a:r>
              <a:rPr lang="en-US" sz="1600" dirty="0" smtClean="0">
                <a:latin typeface="Bangla MN"/>
                <a:cs typeface="Bangla MN"/>
              </a:rPr>
              <a:t>Mosaics, Japanese prints, and Chinese landscape </a:t>
            </a:r>
          </a:p>
          <a:p>
            <a:r>
              <a:rPr lang="en-US" sz="1600" dirty="0" smtClean="0">
                <a:latin typeface="Bangla MN"/>
                <a:cs typeface="Bangla MN"/>
              </a:rPr>
              <a:t>paintings.  His early works focused on unity and cooperation in the African-American community.</a:t>
            </a:r>
          </a:p>
          <a:p>
            <a:endParaRPr lang="en-US" sz="1600" dirty="0" smtClean="0">
              <a:latin typeface="Bangla MN"/>
              <a:cs typeface="Bangla MN"/>
            </a:endParaRPr>
          </a:p>
          <a:p>
            <a:r>
              <a:rPr lang="en-US" sz="1600" dirty="0" err="1" smtClean="0">
                <a:latin typeface="Bangla MN"/>
                <a:cs typeface="Bangla MN"/>
              </a:rPr>
              <a:t>Romare</a:t>
            </a:r>
            <a:r>
              <a:rPr lang="en-US" sz="1600" dirty="0" smtClean="0">
                <a:latin typeface="Bangla MN"/>
                <a:cs typeface="Bangla MN"/>
              </a:rPr>
              <a:t> was married to Nanette </a:t>
            </a:r>
            <a:r>
              <a:rPr lang="en-US" sz="1600" dirty="0" err="1" smtClean="0">
                <a:latin typeface="Bangla MN"/>
                <a:cs typeface="Bangla MN"/>
              </a:rPr>
              <a:t>Rohan</a:t>
            </a:r>
            <a:r>
              <a:rPr lang="en-US" sz="1600" dirty="0" smtClean="0">
                <a:latin typeface="Bangla MN"/>
                <a:cs typeface="Bangla MN"/>
              </a:rPr>
              <a:t> in1954. </a:t>
            </a:r>
          </a:p>
          <a:p>
            <a:r>
              <a:rPr lang="en-US" sz="1600" dirty="0" smtClean="0">
                <a:latin typeface="Bangla MN"/>
                <a:cs typeface="Bangla MN"/>
              </a:rPr>
              <a:t>For nearly 30 years he worked as a social</a:t>
            </a:r>
          </a:p>
          <a:p>
            <a:r>
              <a:rPr lang="en-US" sz="1600" dirty="0" smtClean="0">
                <a:latin typeface="Bangla MN"/>
                <a:cs typeface="Bangla MN"/>
              </a:rPr>
              <a:t>worker with the New York City Department</a:t>
            </a:r>
          </a:p>
          <a:p>
            <a:r>
              <a:rPr lang="en-US" sz="1600" dirty="0" smtClean="0">
                <a:latin typeface="Bangla MN"/>
                <a:cs typeface="Bangla MN"/>
              </a:rPr>
              <a:t>of Social Services, working to better his </a:t>
            </a:r>
          </a:p>
          <a:p>
            <a:r>
              <a:rPr lang="en-US" sz="1600" dirty="0" smtClean="0">
                <a:latin typeface="Bangla MN"/>
                <a:cs typeface="Bangla MN"/>
              </a:rPr>
              <a:t>community by day, and focusing on his art </a:t>
            </a:r>
          </a:p>
          <a:p>
            <a:r>
              <a:rPr lang="en-US" sz="1600" dirty="0" smtClean="0">
                <a:latin typeface="Bangla MN"/>
                <a:cs typeface="Bangla MN"/>
              </a:rPr>
              <a:t>in the evenings.</a:t>
            </a:r>
          </a:p>
        </p:txBody>
      </p:sp>
      <p:pic>
        <p:nvPicPr>
          <p:cNvPr id="4" name="Picture 3"/>
          <p:cNvPicPr>
            <a:picLocks noChangeAspect="1"/>
          </p:cNvPicPr>
          <p:nvPr/>
        </p:nvPicPr>
        <p:blipFill>
          <a:blip r:embed="rId3"/>
          <a:stretch>
            <a:fillRect/>
          </a:stretch>
        </p:blipFill>
        <p:spPr>
          <a:xfrm>
            <a:off x="-379926" y="-130270"/>
            <a:ext cx="9868691" cy="1356945"/>
          </a:xfrm>
          <a:prstGeom prst="rect">
            <a:avLst/>
          </a:prstGeom>
        </p:spPr>
      </p:pic>
      <p:sp>
        <p:nvSpPr>
          <p:cNvPr id="6" name="Footer Placeholder 30"/>
          <p:cNvSpPr>
            <a:spLocks noGrp="1"/>
          </p:cNvSpPr>
          <p:nvPr>
            <p:ph type="ftr" sz="quarter" idx="11"/>
          </p:nvPr>
        </p:nvSpPr>
        <p:spPr>
          <a:xfrm>
            <a:off x="7544513" y="-67750"/>
            <a:ext cx="1611139" cy="395711"/>
          </a:xfrm>
        </p:spPr>
        <p:txBody>
          <a:bodyPr/>
          <a:lstStyle/>
          <a:p>
            <a:pPr algn="r"/>
            <a:r>
              <a:rPr lang="tr-TR" sz="1000" dirty="0" smtClean="0">
                <a:solidFill>
                  <a:schemeClr val="tx1">
                    <a:lumMod val="65000"/>
                    <a:lumOff val="35000"/>
                  </a:schemeClr>
                </a:solidFill>
                <a:latin typeface="Noteworthy Bold"/>
                <a:cs typeface="Noteworthy Bold"/>
              </a:rPr>
              <a:t>© Karalynn Tyler 2016</a:t>
            </a:r>
            <a:endParaRPr lang="en-US" sz="1000" dirty="0">
              <a:solidFill>
                <a:schemeClr val="tx1">
                  <a:lumMod val="65000"/>
                  <a:lumOff val="35000"/>
                </a:schemeClr>
              </a:solidFill>
              <a:latin typeface="Noteworthy Bold"/>
              <a:cs typeface="Noteworthy Bold"/>
            </a:endParaRPr>
          </a:p>
        </p:txBody>
      </p:sp>
    </p:spTree>
    <p:extLst>
      <p:ext uri="{BB962C8B-B14F-4D97-AF65-F5344CB8AC3E}">
        <p14:creationId xmlns:p14="http://schemas.microsoft.com/office/powerpoint/2010/main" val="160586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318977"/>
            <a:ext cx="8915400" cy="5156200"/>
          </a:xfrm>
          <a:prstGeom prst="rect">
            <a:avLst/>
          </a:prstGeom>
        </p:spPr>
      </p:pic>
      <p:sp>
        <p:nvSpPr>
          <p:cNvPr id="3" name="TextBox 2"/>
          <p:cNvSpPr txBox="1"/>
          <p:nvPr/>
        </p:nvSpPr>
        <p:spPr>
          <a:xfrm>
            <a:off x="249666" y="5788515"/>
            <a:ext cx="8608033" cy="646331"/>
          </a:xfrm>
          <a:prstGeom prst="rect">
            <a:avLst/>
          </a:prstGeom>
          <a:noFill/>
        </p:spPr>
        <p:txBody>
          <a:bodyPr wrap="square" rtlCol="0">
            <a:spAutoFit/>
          </a:bodyPr>
          <a:lstStyle/>
          <a:p>
            <a:r>
              <a:rPr lang="en-US" dirty="0" err="1" smtClean="0"/>
              <a:t>Romare</a:t>
            </a:r>
            <a:r>
              <a:rPr lang="en-US" dirty="0" smtClean="0"/>
              <a:t> Bearden, “</a:t>
            </a:r>
            <a:r>
              <a:rPr lang="en-US" dirty="0" err="1" smtClean="0"/>
              <a:t>Jammin</a:t>
            </a:r>
            <a:r>
              <a:rPr lang="en-US" dirty="0" smtClean="0"/>
              <a:t>’ </a:t>
            </a:r>
            <a:r>
              <a:rPr lang="en-US" dirty="0"/>
              <a:t>at the </a:t>
            </a:r>
            <a:r>
              <a:rPr lang="en-US" dirty="0" smtClean="0"/>
              <a:t>Savoy”, 1968, Collage</a:t>
            </a:r>
          </a:p>
          <a:p>
            <a:endParaRPr lang="en-US" dirty="0"/>
          </a:p>
        </p:txBody>
      </p:sp>
    </p:spTree>
    <p:extLst>
      <p:ext uri="{BB962C8B-B14F-4D97-AF65-F5344CB8AC3E}">
        <p14:creationId xmlns:p14="http://schemas.microsoft.com/office/powerpoint/2010/main" val="646936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15" y="330787"/>
            <a:ext cx="9076999" cy="2024869"/>
          </a:xfrm>
          <a:prstGeom prst="rect">
            <a:avLst/>
          </a:prstGeom>
        </p:spPr>
      </p:pic>
      <p:sp>
        <p:nvSpPr>
          <p:cNvPr id="3" name="TextBox 2"/>
          <p:cNvSpPr txBox="1"/>
          <p:nvPr/>
        </p:nvSpPr>
        <p:spPr>
          <a:xfrm>
            <a:off x="249666" y="2477570"/>
            <a:ext cx="8608033" cy="646331"/>
          </a:xfrm>
          <a:prstGeom prst="rect">
            <a:avLst/>
          </a:prstGeom>
          <a:noFill/>
        </p:spPr>
        <p:txBody>
          <a:bodyPr wrap="square" rtlCol="0">
            <a:spAutoFit/>
          </a:bodyPr>
          <a:lstStyle/>
          <a:p>
            <a:r>
              <a:rPr lang="en-US" dirty="0" err="1" smtClean="0"/>
              <a:t>Romare</a:t>
            </a:r>
            <a:r>
              <a:rPr lang="en-US" dirty="0" smtClean="0"/>
              <a:t> Bearden, “The Block”, 1971, Collage</a:t>
            </a:r>
          </a:p>
          <a:p>
            <a:endParaRPr lang="en-US" dirty="0"/>
          </a:p>
        </p:txBody>
      </p:sp>
    </p:spTree>
    <p:extLst>
      <p:ext uri="{BB962C8B-B14F-4D97-AF65-F5344CB8AC3E}">
        <p14:creationId xmlns:p14="http://schemas.microsoft.com/office/powerpoint/2010/main" val="370082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218589"/>
            <a:ext cx="8128000" cy="5791200"/>
          </a:xfrm>
          <a:prstGeom prst="rect">
            <a:avLst/>
          </a:prstGeom>
        </p:spPr>
      </p:pic>
      <p:sp>
        <p:nvSpPr>
          <p:cNvPr id="3" name="TextBox 2"/>
          <p:cNvSpPr txBox="1"/>
          <p:nvPr/>
        </p:nvSpPr>
        <p:spPr>
          <a:xfrm>
            <a:off x="249666" y="6034002"/>
            <a:ext cx="8608033" cy="646331"/>
          </a:xfrm>
          <a:prstGeom prst="rect">
            <a:avLst/>
          </a:prstGeom>
          <a:noFill/>
        </p:spPr>
        <p:txBody>
          <a:bodyPr wrap="square" rtlCol="0">
            <a:spAutoFit/>
          </a:bodyPr>
          <a:lstStyle/>
          <a:p>
            <a:r>
              <a:rPr lang="en-US" dirty="0" err="1" smtClean="0"/>
              <a:t>Romare</a:t>
            </a:r>
            <a:r>
              <a:rPr lang="en-US" dirty="0" smtClean="0"/>
              <a:t> Bearden, “The Dove”, 1964, Collage</a:t>
            </a:r>
          </a:p>
          <a:p>
            <a:endParaRPr lang="en-US" dirty="0"/>
          </a:p>
        </p:txBody>
      </p:sp>
    </p:spTree>
    <p:extLst>
      <p:ext uri="{BB962C8B-B14F-4D97-AF65-F5344CB8AC3E}">
        <p14:creationId xmlns:p14="http://schemas.microsoft.com/office/powerpoint/2010/main" val="2379966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Picture 5" descr="temp_file20141028-16184-6g72jg.pn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flipH="1">
            <a:off x="-743841" y="1388567"/>
            <a:ext cx="7315200" cy="58928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852083" y="1019100"/>
            <a:ext cx="7291917" cy="769441"/>
          </a:xfrm>
          <a:prstGeom prst="rect">
            <a:avLst/>
          </a:prstGeom>
          <a:noFill/>
        </p:spPr>
        <p:txBody>
          <a:bodyPr wrap="square" rtlCol="0">
            <a:spAutoFit/>
          </a:bodyPr>
          <a:lstStyle/>
          <a:p>
            <a:pPr algn="ctr"/>
            <a:r>
              <a:rPr lang="en-US" sz="4400" b="1" dirty="0" smtClean="0">
                <a:effectLst>
                  <a:outerShdw blurRad="50800" dist="38100" dir="2700000" algn="tl" rotWithShape="0">
                    <a:prstClr val="black">
                      <a:alpha val="40000"/>
                    </a:prstClr>
                  </a:outerShdw>
                </a:effectLst>
                <a:latin typeface="Bangla MN"/>
                <a:cs typeface="Bangla MN"/>
              </a:rPr>
              <a:t>1902-1967</a:t>
            </a:r>
          </a:p>
        </p:txBody>
      </p:sp>
      <p:sp>
        <p:nvSpPr>
          <p:cNvPr id="10" name="TextBox 9"/>
          <p:cNvSpPr txBox="1"/>
          <p:nvPr/>
        </p:nvSpPr>
        <p:spPr>
          <a:xfrm>
            <a:off x="2271888" y="1660140"/>
            <a:ext cx="6918720" cy="5262980"/>
          </a:xfrm>
          <a:prstGeom prst="rect">
            <a:avLst/>
          </a:prstGeom>
          <a:noFill/>
        </p:spPr>
        <p:txBody>
          <a:bodyPr wrap="square" rtlCol="0">
            <a:spAutoFit/>
          </a:bodyPr>
          <a:lstStyle/>
          <a:p>
            <a:r>
              <a:rPr lang="en-US" sz="1600" dirty="0" smtClean="0">
                <a:latin typeface="Bangla MN"/>
                <a:cs typeface="Bangla MN"/>
              </a:rPr>
              <a:t>Born in Joplin, Missouri, (James Mercer) Langston Hughes published his first poem in 1921.  Hughes was a poet, novelist, social activist, newspaper columnist, and playwright who was best known as a leader of the Harlem Renaissance.  </a:t>
            </a:r>
          </a:p>
          <a:p>
            <a:r>
              <a:rPr lang="en-US" sz="1600" dirty="0" smtClean="0">
                <a:latin typeface="Bangla MN"/>
                <a:cs typeface="Bangla MN"/>
              </a:rPr>
              <a:t>    Both of Hughes’ great-grandfathers were white slave </a:t>
            </a:r>
          </a:p>
          <a:p>
            <a:r>
              <a:rPr lang="en-US" sz="1600" dirty="0">
                <a:latin typeface="Bangla MN"/>
                <a:cs typeface="Bangla MN"/>
              </a:rPr>
              <a:t> </a:t>
            </a:r>
            <a:r>
              <a:rPr lang="en-US" sz="1600" dirty="0" smtClean="0">
                <a:latin typeface="Bangla MN"/>
                <a:cs typeface="Bangla MN"/>
              </a:rPr>
              <a:t>  owners from Kentucky.  His great-grandmothers were both </a:t>
            </a:r>
          </a:p>
          <a:p>
            <a:r>
              <a:rPr lang="en-US" sz="1600" dirty="0">
                <a:latin typeface="Bangla MN"/>
                <a:cs typeface="Bangla MN"/>
              </a:rPr>
              <a:t> </a:t>
            </a:r>
            <a:r>
              <a:rPr lang="en-US" sz="1600" dirty="0" smtClean="0">
                <a:latin typeface="Bangla MN"/>
                <a:cs typeface="Bangla MN"/>
              </a:rPr>
              <a:t> African-American slaves.  His mother was a school teacher </a:t>
            </a:r>
          </a:p>
          <a:p>
            <a:r>
              <a:rPr lang="en-US" sz="1600" dirty="0">
                <a:latin typeface="Bangla MN"/>
                <a:cs typeface="Bangla MN"/>
              </a:rPr>
              <a:t> </a:t>
            </a:r>
            <a:r>
              <a:rPr lang="en-US" sz="1600" dirty="0" smtClean="0">
                <a:latin typeface="Bangla MN"/>
                <a:cs typeface="Bangla MN"/>
              </a:rPr>
              <a:t> and his father left his family fleeing to Mexico in hopes to </a:t>
            </a:r>
          </a:p>
          <a:p>
            <a:r>
              <a:rPr lang="en-US" sz="1600" dirty="0">
                <a:latin typeface="Bangla MN"/>
                <a:cs typeface="Bangla MN"/>
              </a:rPr>
              <a:t> </a:t>
            </a:r>
            <a:r>
              <a:rPr lang="en-US" sz="1600" dirty="0" smtClean="0">
                <a:latin typeface="Bangla MN"/>
                <a:cs typeface="Bangla MN"/>
              </a:rPr>
              <a:t> escape racism.  His mother was often seeking work and traveled so Langston was mostly raised by his grandmother.</a:t>
            </a:r>
          </a:p>
          <a:p>
            <a:r>
              <a:rPr lang="en-US" sz="1600" dirty="0" err="1" smtClean="0">
                <a:latin typeface="Bangla MN"/>
                <a:cs typeface="Bangla MN"/>
              </a:rPr>
              <a:t>Hughe’s</a:t>
            </a:r>
            <a:r>
              <a:rPr lang="en-US" sz="1600" dirty="0" smtClean="0">
                <a:latin typeface="Bangla MN"/>
                <a:cs typeface="Bangla MN"/>
              </a:rPr>
              <a:t> first published work was a part of a journal put out by  the N.A.A.C.P. called “The Crisis.”  Hughes and his fellow Harlem Renaissance artists were trying to depict the reality</a:t>
            </a:r>
          </a:p>
          <a:p>
            <a:r>
              <a:rPr lang="en-US" sz="1600" dirty="0">
                <a:latin typeface="Bangla MN"/>
                <a:cs typeface="Bangla MN"/>
              </a:rPr>
              <a:t> </a:t>
            </a:r>
            <a:r>
              <a:rPr lang="en-US" sz="1600" dirty="0" smtClean="0">
                <a:latin typeface="Bangla MN"/>
                <a:cs typeface="Bangla MN"/>
              </a:rPr>
              <a:t>                                              of life for America’s black </a:t>
            </a:r>
          </a:p>
          <a:p>
            <a:r>
              <a:rPr lang="en-US" sz="1600" dirty="0">
                <a:latin typeface="Bangla MN"/>
                <a:cs typeface="Bangla MN"/>
              </a:rPr>
              <a:t> </a:t>
            </a:r>
            <a:r>
              <a:rPr lang="en-US" sz="1600" dirty="0" smtClean="0">
                <a:latin typeface="Bangla MN"/>
                <a:cs typeface="Bangla MN"/>
              </a:rPr>
              <a:t>                                            population.  They criticized </a:t>
            </a:r>
          </a:p>
          <a:p>
            <a:r>
              <a:rPr lang="en-US" sz="1600" dirty="0">
                <a:latin typeface="Bangla MN"/>
                <a:cs typeface="Bangla MN"/>
              </a:rPr>
              <a:t> </a:t>
            </a:r>
            <a:r>
              <a:rPr lang="en-US" sz="1600" dirty="0" smtClean="0">
                <a:latin typeface="Bangla MN"/>
                <a:cs typeface="Bangla MN"/>
              </a:rPr>
              <a:t>                                             division and segregation not only</a:t>
            </a:r>
          </a:p>
          <a:p>
            <a:r>
              <a:rPr lang="en-US" sz="1600" dirty="0">
                <a:latin typeface="Bangla MN"/>
                <a:cs typeface="Bangla MN"/>
              </a:rPr>
              <a:t> </a:t>
            </a:r>
            <a:r>
              <a:rPr lang="en-US" sz="1600" dirty="0" smtClean="0">
                <a:latin typeface="Bangla MN"/>
                <a:cs typeface="Bangla MN"/>
              </a:rPr>
              <a:t>                                              in Jim Crow regions, but within </a:t>
            </a:r>
          </a:p>
          <a:p>
            <a:r>
              <a:rPr lang="en-US" sz="1600" dirty="0">
                <a:latin typeface="Bangla MN"/>
                <a:cs typeface="Bangla MN"/>
              </a:rPr>
              <a:t> </a:t>
            </a:r>
            <a:r>
              <a:rPr lang="en-US" sz="1600" dirty="0" smtClean="0">
                <a:latin typeface="Bangla MN"/>
                <a:cs typeface="Bangla MN"/>
              </a:rPr>
              <a:t>                                           their own black communities.  His </a:t>
            </a:r>
          </a:p>
          <a:p>
            <a:r>
              <a:rPr lang="en-US" sz="1600" dirty="0" smtClean="0">
                <a:latin typeface="Bangla MN"/>
                <a:cs typeface="Bangla MN"/>
              </a:rPr>
              <a:t>                                         poetry and fiction portrayed the </a:t>
            </a:r>
          </a:p>
          <a:p>
            <a:r>
              <a:rPr lang="en-US" sz="1600" dirty="0">
                <a:latin typeface="Bangla MN"/>
                <a:cs typeface="Bangla MN"/>
              </a:rPr>
              <a:t> </a:t>
            </a:r>
            <a:r>
              <a:rPr lang="en-US" sz="1600" dirty="0" smtClean="0">
                <a:latin typeface="Bangla MN"/>
                <a:cs typeface="Bangla MN"/>
              </a:rPr>
              <a:t>                                    lives and struggles of working class</a:t>
            </a:r>
          </a:p>
          <a:p>
            <a:r>
              <a:rPr lang="en-US" sz="1600" dirty="0">
                <a:latin typeface="Bangla MN"/>
                <a:cs typeface="Bangla MN"/>
              </a:rPr>
              <a:t> </a:t>
            </a:r>
            <a:r>
              <a:rPr lang="en-US" sz="1600" dirty="0" smtClean="0">
                <a:latin typeface="Bangla MN"/>
                <a:cs typeface="Bangla MN"/>
              </a:rPr>
              <a:t>                                 black Americans.</a:t>
            </a:r>
            <a:endParaRPr lang="en-US" sz="1600" dirty="0">
              <a:latin typeface="Bangla MN"/>
              <a:cs typeface="Bangla MN"/>
            </a:endParaRPr>
          </a:p>
        </p:txBody>
      </p:sp>
      <p:pic>
        <p:nvPicPr>
          <p:cNvPr id="2" name="Picture 1"/>
          <p:cNvPicPr>
            <a:picLocks noChangeAspect="1"/>
          </p:cNvPicPr>
          <p:nvPr/>
        </p:nvPicPr>
        <p:blipFill>
          <a:blip r:embed="rId4"/>
          <a:stretch>
            <a:fillRect/>
          </a:stretch>
        </p:blipFill>
        <p:spPr>
          <a:xfrm>
            <a:off x="159129" y="-13757"/>
            <a:ext cx="8839200" cy="1358900"/>
          </a:xfrm>
          <a:prstGeom prst="rect">
            <a:avLst/>
          </a:prstGeom>
        </p:spPr>
      </p:pic>
      <p:sp>
        <p:nvSpPr>
          <p:cNvPr id="8" name="Footer Placeholder 30"/>
          <p:cNvSpPr>
            <a:spLocks noGrp="1"/>
          </p:cNvSpPr>
          <p:nvPr>
            <p:ph type="ftr" sz="quarter" idx="11"/>
          </p:nvPr>
        </p:nvSpPr>
        <p:spPr>
          <a:xfrm>
            <a:off x="7544513" y="-67750"/>
            <a:ext cx="1611139" cy="395711"/>
          </a:xfrm>
        </p:spPr>
        <p:txBody>
          <a:bodyPr/>
          <a:lstStyle/>
          <a:p>
            <a:pPr algn="r"/>
            <a:r>
              <a:rPr lang="tr-TR" sz="1000" dirty="0" smtClean="0">
                <a:solidFill>
                  <a:schemeClr val="tx1">
                    <a:lumMod val="65000"/>
                    <a:lumOff val="35000"/>
                  </a:schemeClr>
                </a:solidFill>
                <a:latin typeface="Noteworthy Bold"/>
                <a:cs typeface="Noteworthy Bold"/>
              </a:rPr>
              <a:t>© Karalynn Tyler 2016</a:t>
            </a:r>
            <a:endParaRPr lang="en-US" sz="1000" dirty="0">
              <a:solidFill>
                <a:schemeClr val="tx1">
                  <a:lumMod val="65000"/>
                  <a:lumOff val="35000"/>
                </a:schemeClr>
              </a:solidFill>
              <a:latin typeface="Noteworthy Bold"/>
              <a:cs typeface="Noteworthy Bold"/>
            </a:endParaRPr>
          </a:p>
        </p:txBody>
      </p:sp>
    </p:spTree>
    <p:extLst>
      <p:ext uri="{BB962C8B-B14F-4D97-AF65-F5344CB8AC3E}">
        <p14:creationId xmlns:p14="http://schemas.microsoft.com/office/powerpoint/2010/main" val="1299218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1343</TotalTime>
  <Words>2125</Words>
  <Application>Microsoft Office PowerPoint</Application>
  <PresentationFormat>On-screen Show (4:3)</PresentationFormat>
  <Paragraphs>251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American Typewriter</vt:lpstr>
      <vt:lpstr>Arial</vt:lpstr>
      <vt:lpstr>Bangla MN</vt:lpstr>
      <vt:lpstr>BoltonLight</vt:lpstr>
      <vt:lpstr>Britannic Bold</vt:lpstr>
      <vt:lpstr>Calibri</vt:lpstr>
      <vt:lpstr>Noteworthy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Anoka Hennepin ISD 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Karalynn Tyler</dc:creator>
  <cp:lastModifiedBy>Wolf, Lauren</cp:lastModifiedBy>
  <cp:revision>71</cp:revision>
  <cp:lastPrinted>2016-03-03T02:54:48Z</cp:lastPrinted>
  <dcterms:created xsi:type="dcterms:W3CDTF">2016-02-27T15:22:19Z</dcterms:created>
  <dcterms:modified xsi:type="dcterms:W3CDTF">2019-02-19T13:44:17Z</dcterms:modified>
</cp:coreProperties>
</file>