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92233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6" autoAdjust="0"/>
  </p:normalViewPr>
  <p:slideViewPr>
    <p:cSldViewPr>
      <p:cViewPr varScale="1">
        <p:scale>
          <a:sx n="57" d="100"/>
          <a:sy n="57" d="100"/>
        </p:scale>
        <p:origin x="324" y="78"/>
      </p:cViewPr>
      <p:guideLst>
        <p:guide orient="horz" pos="2160"/>
        <p:guide pos="2880"/>
      </p:guideLst>
    </p:cSldViewPr>
  </p:slideViewPr>
  <p:outlineViewPr>
    <p:cViewPr>
      <p:scale>
        <a:sx n="33" d="100"/>
        <a:sy n="33" d="100"/>
      </p:scale>
      <p:origin x="0" y="76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997632" cy="35064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23657" y="2"/>
            <a:ext cx="3997632" cy="350641"/>
          </a:xfrm>
          <a:prstGeom prst="rect">
            <a:avLst/>
          </a:prstGeom>
        </p:spPr>
        <p:txBody>
          <a:bodyPr vert="horz" lIns="91440" tIns="45720" rIns="91440" bIns="45720" rtlCol="0"/>
          <a:lstStyle>
            <a:lvl1pPr algn="r">
              <a:defRPr sz="1200"/>
            </a:lvl1pPr>
          </a:lstStyle>
          <a:p>
            <a:fld id="{B1283FFE-B5A6-49BB-9F18-DC3D55188E54}" type="datetimeFigureOut">
              <a:rPr lang="en-US" smtClean="0"/>
              <a:t>1/17/2019</a:t>
            </a:fld>
            <a:endParaRPr lang="en-US"/>
          </a:p>
        </p:txBody>
      </p:sp>
      <p:sp>
        <p:nvSpPr>
          <p:cNvPr id="4" name="Footer Placeholder 3"/>
          <p:cNvSpPr>
            <a:spLocks noGrp="1"/>
          </p:cNvSpPr>
          <p:nvPr>
            <p:ph type="ftr" sz="quarter" idx="2"/>
          </p:nvPr>
        </p:nvSpPr>
        <p:spPr>
          <a:xfrm>
            <a:off x="2" y="6658557"/>
            <a:ext cx="3997632" cy="35064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23657" y="6658557"/>
            <a:ext cx="3997632" cy="350641"/>
          </a:xfrm>
          <a:prstGeom prst="rect">
            <a:avLst/>
          </a:prstGeom>
        </p:spPr>
        <p:txBody>
          <a:bodyPr vert="horz" lIns="91440" tIns="45720" rIns="91440" bIns="45720" rtlCol="0" anchor="b"/>
          <a:lstStyle>
            <a:lvl1pPr algn="r">
              <a:defRPr sz="1200"/>
            </a:lvl1pPr>
          </a:lstStyle>
          <a:p>
            <a:fld id="{823F0EB1-36A3-43FA-8535-279AD9435A1A}" type="slidenum">
              <a:rPr lang="en-US" smtClean="0"/>
              <a:t>‹#›</a:t>
            </a:fld>
            <a:endParaRPr lang="en-US"/>
          </a:p>
        </p:txBody>
      </p:sp>
    </p:spTree>
    <p:extLst>
      <p:ext uri="{BB962C8B-B14F-4D97-AF65-F5344CB8AC3E}">
        <p14:creationId xmlns:p14="http://schemas.microsoft.com/office/powerpoint/2010/main" val="25442273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21518C-5568-48C8-8BDB-0AB7D178280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1518C-5568-48C8-8BDB-0AB7D178280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1518C-5568-48C8-8BDB-0AB7D178280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1518C-5568-48C8-8BDB-0AB7D178280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1518C-5568-48C8-8BDB-0AB7D178280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21518C-5568-48C8-8BDB-0AB7D178280C}"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21518C-5568-48C8-8BDB-0AB7D178280C}"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21518C-5568-48C8-8BDB-0AB7D178280C}"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1518C-5568-48C8-8BDB-0AB7D178280C}"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A8C49-5F80-4B41-9DEB-297123322E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1518C-5568-48C8-8BDB-0AB7D178280C}"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A8C49-5F80-4B41-9DEB-297123322E8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721518C-5568-48C8-8BDB-0AB7D178280C}" type="datetimeFigureOut">
              <a:rPr lang="en-US" smtClean="0"/>
              <a:t>1/17/2019</a:t>
            </a:fld>
            <a:endParaRPr lang="en-US"/>
          </a:p>
        </p:txBody>
      </p:sp>
      <p:sp>
        <p:nvSpPr>
          <p:cNvPr id="9" name="Slide Number Placeholder 8"/>
          <p:cNvSpPr>
            <a:spLocks noGrp="1"/>
          </p:cNvSpPr>
          <p:nvPr>
            <p:ph type="sldNum" sz="quarter" idx="11"/>
          </p:nvPr>
        </p:nvSpPr>
        <p:spPr/>
        <p:txBody>
          <a:bodyPr/>
          <a:lstStyle/>
          <a:p>
            <a:fld id="{50DA8C49-5F80-4B41-9DEB-297123322E8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DA8C49-5F80-4B41-9DEB-297123322E8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721518C-5568-48C8-8BDB-0AB7D178280C}" type="datetimeFigureOut">
              <a:rPr lang="en-US" smtClean="0"/>
              <a:t>1/17/2019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b="1" dirty="0" smtClean="0"/>
              <a:t>THE PROGRESSIVE PRESIDENTS</a:t>
            </a:r>
            <a:endParaRPr lang="en-US" b="1" dirty="0"/>
          </a:p>
        </p:txBody>
      </p:sp>
      <p:sp>
        <p:nvSpPr>
          <p:cNvPr id="3" name="Subtitle 2"/>
          <p:cNvSpPr>
            <a:spLocks noGrp="1"/>
          </p:cNvSpPr>
          <p:nvPr>
            <p:ph type="subTitle" idx="1"/>
          </p:nvPr>
        </p:nvSpPr>
        <p:spPr>
          <a:xfrm>
            <a:off x="1371600" y="2895600"/>
            <a:ext cx="5943600" cy="2743200"/>
          </a:xfrm>
        </p:spPr>
        <p:txBody>
          <a:bodyPr>
            <a:normAutofit/>
          </a:bodyPr>
          <a:lstStyle/>
          <a:p>
            <a:pPr algn="just"/>
            <a:r>
              <a:rPr lang="en-US" sz="2800" dirty="0" smtClean="0">
                <a:solidFill>
                  <a:schemeClr val="tx1"/>
                </a:solidFill>
              </a:rPr>
              <a:t>Between</a:t>
            </a:r>
            <a:r>
              <a:rPr lang="en-US" sz="2800" baseline="0" dirty="0" smtClean="0">
                <a:solidFill>
                  <a:schemeClr val="tx1"/>
                </a:solidFill>
              </a:rPr>
              <a:t> 1901 and 1919, three Presidents – Theodore Roosevelt, William Howard Taft, and Woodrow Wilson – launched a series of Progressive reforms from the White House that affected the entire nation.</a:t>
            </a:r>
            <a:endParaRPr lang="en-US" sz="2800" dirty="0">
              <a:solidFill>
                <a:schemeClr val="tx1"/>
              </a:solidFill>
            </a:endParaRPr>
          </a:p>
        </p:txBody>
      </p:sp>
    </p:spTree>
    <p:extLst>
      <p:ext uri="{BB962C8B-B14F-4D97-AF65-F5344CB8AC3E}">
        <p14:creationId xmlns:p14="http://schemas.microsoft.com/office/powerpoint/2010/main" val="212523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Woodrow Wilson</a:t>
            </a:r>
            <a:endParaRPr lang="en-US" dirty="0"/>
          </a:p>
        </p:txBody>
      </p:sp>
      <p:sp>
        <p:nvSpPr>
          <p:cNvPr id="3" name="Content Placeholder 2"/>
          <p:cNvSpPr>
            <a:spLocks noGrp="1"/>
          </p:cNvSpPr>
          <p:nvPr>
            <p:ph idx="1"/>
          </p:nvPr>
        </p:nvSpPr>
        <p:spPr>
          <a:xfrm>
            <a:off x="457200" y="1600200"/>
            <a:ext cx="3124200" cy="4800600"/>
          </a:xfrm>
        </p:spPr>
        <p:txBody>
          <a:bodyPr>
            <a:normAutofit/>
          </a:bodyPr>
          <a:lstStyle/>
          <a:p>
            <a:r>
              <a:rPr lang="en-US" sz="3200" dirty="0" smtClean="0"/>
              <a:t>A professor of government, President of Princeton University, and Governor of New Jersey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9880"/>
            <a:ext cx="4768429" cy="357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15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dirty="0" smtClean="0"/>
              <a:t>New Freedom</a:t>
            </a:r>
            <a:endParaRPr lang="en-US" dirty="0"/>
          </a:p>
        </p:txBody>
      </p:sp>
      <p:sp>
        <p:nvSpPr>
          <p:cNvPr id="3" name="Content Placeholder 2"/>
          <p:cNvSpPr>
            <a:spLocks noGrp="1"/>
          </p:cNvSpPr>
          <p:nvPr>
            <p:ph idx="1"/>
          </p:nvPr>
        </p:nvSpPr>
        <p:spPr>
          <a:xfrm>
            <a:off x="457200" y="914400"/>
            <a:ext cx="7620000" cy="5486400"/>
          </a:xfrm>
        </p:spPr>
        <p:txBody>
          <a:bodyPr>
            <a:normAutofit lnSpcReduction="10000"/>
          </a:bodyPr>
          <a:lstStyle/>
          <a:p>
            <a:r>
              <a:rPr lang="en-US" sz="3200" dirty="0" smtClean="0"/>
              <a:t>Wilson</a:t>
            </a:r>
            <a:r>
              <a:rPr lang="en-US" sz="3200" baseline="0" dirty="0" smtClean="0"/>
              <a:t> was cool and logical</a:t>
            </a:r>
          </a:p>
          <a:p>
            <a:r>
              <a:rPr lang="en-US" sz="3200" baseline="0" dirty="0" smtClean="0"/>
              <a:t>Like Roosevelt, he believed in a strong Presidency</a:t>
            </a:r>
          </a:p>
          <a:p>
            <a:r>
              <a:rPr lang="en-US" sz="3200" baseline="0" dirty="0" smtClean="0"/>
              <a:t>Promised Americans a “New Freedom”</a:t>
            </a:r>
          </a:p>
          <a:p>
            <a:pPr lvl="1"/>
            <a:r>
              <a:rPr lang="en-US" sz="3200" dirty="0" smtClean="0"/>
              <a:t>Taming big business</a:t>
            </a:r>
          </a:p>
          <a:p>
            <a:pPr lvl="1"/>
            <a:r>
              <a:rPr lang="en-US" sz="3200" dirty="0" smtClean="0"/>
              <a:t>Encouraging greater competition</a:t>
            </a:r>
          </a:p>
          <a:p>
            <a:pPr lvl="1"/>
            <a:r>
              <a:rPr lang="en-US" sz="3200" dirty="0" smtClean="0"/>
              <a:t>Eliminating special privileges</a:t>
            </a:r>
          </a:p>
          <a:p>
            <a:pPr lvl="0"/>
            <a:r>
              <a:rPr lang="en-US" sz="3200" dirty="0" smtClean="0"/>
              <a:t>Focused his attention on attacking the tariff, banking system, and trusts</a:t>
            </a:r>
          </a:p>
          <a:p>
            <a:pPr marL="114300" lvl="0" indent="0">
              <a:buNone/>
            </a:pPr>
            <a:r>
              <a:rPr lang="en-US" dirty="0" smtClean="0"/>
              <a:t>EXAMINE YOUR HANDOUT ON NEW FREEDOM LEGISLATION AND UNDERSTAND IT!</a:t>
            </a:r>
          </a:p>
        </p:txBody>
      </p:sp>
    </p:spTree>
    <p:extLst>
      <p:ext uri="{BB962C8B-B14F-4D97-AF65-F5344CB8AC3E}">
        <p14:creationId xmlns:p14="http://schemas.microsoft.com/office/powerpoint/2010/main" val="3027833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PARKS</a:t>
            </a:r>
            <a:endParaRPr lang="en-US" dirty="0"/>
          </a:p>
        </p:txBody>
      </p:sp>
      <p:sp>
        <p:nvSpPr>
          <p:cNvPr id="3" name="Content Placeholder 2"/>
          <p:cNvSpPr>
            <a:spLocks noGrp="1"/>
          </p:cNvSpPr>
          <p:nvPr>
            <p:ph idx="1"/>
          </p:nvPr>
        </p:nvSpPr>
        <p:spPr/>
        <p:txBody>
          <a:bodyPr>
            <a:normAutofit/>
          </a:bodyPr>
          <a:lstStyle/>
          <a:p>
            <a:pPr marL="640080" lvl="1" indent="-228600"/>
            <a:r>
              <a:rPr lang="en-US" sz="3600" dirty="0" smtClean="0"/>
              <a:t>Established in 1916</a:t>
            </a:r>
          </a:p>
          <a:p>
            <a:pPr marL="640080" lvl="1" indent="-228600"/>
            <a:r>
              <a:rPr lang="en-US" sz="3600" dirty="0" smtClean="0"/>
              <a:t>Brought 40 existing parks and monuments under federal protection</a:t>
            </a:r>
          </a:p>
          <a:p>
            <a:pPr marL="640080" lvl="1" indent="-228600"/>
            <a:r>
              <a:rPr lang="en-US" sz="3600" dirty="0" smtClean="0"/>
              <a:t>Purpose – to conserve the natural scenery, historic</a:t>
            </a:r>
            <a:r>
              <a:rPr lang="en-US" sz="3600" baseline="0" dirty="0" smtClean="0"/>
              <a:t> objects, and wildlife for the enjoyment of the American people</a:t>
            </a:r>
          </a:p>
        </p:txBody>
      </p:sp>
    </p:spTree>
    <p:extLst>
      <p:ext uri="{BB962C8B-B14F-4D97-AF65-F5344CB8AC3E}">
        <p14:creationId xmlns:p14="http://schemas.microsoft.com/office/powerpoint/2010/main" val="68848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ATTITUDES TOWARD UNIONS</a:t>
            </a:r>
            <a:endParaRPr lang="en-US" dirty="0"/>
          </a:p>
        </p:txBody>
      </p:sp>
      <p:sp>
        <p:nvSpPr>
          <p:cNvPr id="3" name="Content Placeholder 2"/>
          <p:cNvSpPr>
            <a:spLocks noGrp="1"/>
          </p:cNvSpPr>
          <p:nvPr>
            <p:ph idx="1"/>
          </p:nvPr>
        </p:nvSpPr>
        <p:spPr/>
        <p:txBody>
          <a:bodyPr>
            <a:normAutofit/>
          </a:bodyPr>
          <a:lstStyle/>
          <a:p>
            <a:r>
              <a:rPr lang="en-US" sz="3200" dirty="0" smtClean="0"/>
              <a:t>The event</a:t>
            </a:r>
            <a:r>
              <a:rPr lang="en-US" sz="3200" baseline="0" dirty="0" smtClean="0"/>
              <a:t> that contributed the most was the fire at the Triangle Shirtwaist Factory in 1911</a:t>
            </a:r>
          </a:p>
          <a:p>
            <a:r>
              <a:rPr lang="en-US" sz="3200" baseline="0" dirty="0" smtClean="0"/>
              <a:t>146 garment workers were killed</a:t>
            </a:r>
          </a:p>
          <a:p>
            <a:r>
              <a:rPr lang="en-US" sz="3200" dirty="0" smtClean="0"/>
              <a:t>Factory doors had been bolted shut</a:t>
            </a:r>
            <a:r>
              <a:rPr lang="en-US" sz="3200" baseline="0" dirty="0" smtClean="0"/>
              <a:t> from the outside</a:t>
            </a:r>
          </a:p>
          <a:p>
            <a:r>
              <a:rPr lang="en-US" sz="3200" baseline="0" dirty="0" smtClean="0"/>
              <a:t>Building lacked a sprinkler system</a:t>
            </a:r>
          </a:p>
          <a:p>
            <a:r>
              <a:rPr lang="en-US" sz="3200" baseline="0" dirty="0" smtClean="0"/>
              <a:t>Only one inadequate fire escape</a:t>
            </a:r>
          </a:p>
        </p:txBody>
      </p:sp>
    </p:spTree>
    <p:extLst>
      <p:ext uri="{BB962C8B-B14F-4D97-AF65-F5344CB8AC3E}">
        <p14:creationId xmlns:p14="http://schemas.microsoft.com/office/powerpoint/2010/main" val="2614989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3810000"/>
            <a:ext cx="2743200" cy="2590800"/>
          </a:xfrm>
        </p:spPr>
        <p:txBody>
          <a:bodyPr>
            <a:normAutofit/>
          </a:bodyPr>
          <a:lstStyle/>
          <a:p>
            <a:r>
              <a:rPr lang="en-US" sz="2800" dirty="0" smtClean="0"/>
              <a:t>AFTERMATH OF THE TRIANGLE SHIRTWAIST FACTORY FIRE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1338"/>
            <a:ext cx="4648200" cy="305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6998" y="3200400"/>
            <a:ext cx="4654002"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7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CONGRESS PASSED LEGISLATION SYMPATHETIC TO UNIONS</a:t>
            </a:r>
            <a:endParaRPr lang="en-US" sz="4000" dirty="0"/>
          </a:p>
        </p:txBody>
      </p:sp>
      <p:sp>
        <p:nvSpPr>
          <p:cNvPr id="3" name="Content Placeholder 2"/>
          <p:cNvSpPr>
            <a:spLocks noGrp="1"/>
          </p:cNvSpPr>
          <p:nvPr>
            <p:ph idx="1"/>
          </p:nvPr>
        </p:nvSpPr>
        <p:spPr/>
        <p:txBody>
          <a:bodyPr>
            <a:noAutofit/>
          </a:bodyPr>
          <a:lstStyle/>
          <a:p>
            <a:r>
              <a:rPr lang="en-US" sz="2800" dirty="0" smtClean="0"/>
              <a:t>Department of Labor (1913) – a separate cabinet post to study labor problems and enforce federal labor laws.</a:t>
            </a:r>
          </a:p>
          <a:p>
            <a:r>
              <a:rPr lang="en-US" sz="2800" dirty="0" smtClean="0"/>
              <a:t>Clayton Anti-Trust Act (1914) – prevented courts from applying anti-trust laws to restrict unions. Also banned the use of federal injunctions to prohibit strikes in labor disputes.</a:t>
            </a:r>
          </a:p>
          <a:p>
            <a:r>
              <a:rPr lang="en-US" sz="2800" dirty="0" smtClean="0"/>
              <a:t>Child Labor Act (1916) – Wilson passed a law prohibiting the sale of goods created by child labor in interstate commerce. It was overturned by the Supreme Court two years later.</a:t>
            </a:r>
          </a:p>
        </p:txBody>
      </p:sp>
    </p:spTree>
    <p:extLst>
      <p:ext uri="{BB962C8B-B14F-4D97-AF65-F5344CB8AC3E}">
        <p14:creationId xmlns:p14="http://schemas.microsoft.com/office/powerpoint/2010/main" val="113760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7848600" cy="1200329"/>
          </a:xfrm>
          <a:prstGeom prst="rect">
            <a:avLst/>
          </a:prstGeom>
          <a:noFill/>
          <a:ln>
            <a:solidFill>
              <a:schemeClr val="tx1"/>
            </a:solidFill>
          </a:ln>
        </p:spPr>
        <p:txBody>
          <a:bodyPr wrap="square" rtlCol="0">
            <a:spAutoFit/>
          </a:bodyPr>
          <a:lstStyle/>
          <a:p>
            <a:r>
              <a:rPr lang="en-US" b="1" dirty="0" smtClean="0"/>
              <a:t>Protecting the Public Health</a:t>
            </a:r>
            <a:r>
              <a:rPr lang="en-US" dirty="0" smtClean="0"/>
              <a:t>. Upton Sinclair’s account of the meat packing industry shocked the nation. Congress passed the </a:t>
            </a:r>
            <a:r>
              <a:rPr lang="en-US" b="1" dirty="0" smtClean="0"/>
              <a:t>Meat Inspection Act (1906</a:t>
            </a:r>
            <a:r>
              <a:rPr lang="en-US" dirty="0" smtClean="0"/>
              <a:t>), providing for government inspection of meat. </a:t>
            </a:r>
            <a:r>
              <a:rPr lang="en-US" b="1" dirty="0" smtClean="0"/>
              <a:t>The Pure Food and Drug Act (1906) </a:t>
            </a:r>
            <a:r>
              <a:rPr lang="en-US" dirty="0" smtClean="0"/>
              <a:t>regulated the preparation of foods and the sale of medicine.</a:t>
            </a:r>
            <a:endParaRPr lang="en-US" dirty="0"/>
          </a:p>
        </p:txBody>
      </p:sp>
      <p:sp>
        <p:nvSpPr>
          <p:cNvPr id="5" name="TextBox 4"/>
          <p:cNvSpPr txBox="1"/>
          <p:nvPr/>
        </p:nvSpPr>
        <p:spPr>
          <a:xfrm>
            <a:off x="2362200" y="2209800"/>
            <a:ext cx="3429000" cy="1015663"/>
          </a:xfrm>
          <a:prstGeom prst="rect">
            <a:avLst/>
          </a:prstGeom>
          <a:noFill/>
          <a:ln>
            <a:solidFill>
              <a:schemeClr val="tx1"/>
            </a:solidFill>
          </a:ln>
        </p:spPr>
        <p:txBody>
          <a:bodyPr wrap="square" rtlCol="0">
            <a:spAutoFit/>
          </a:bodyPr>
          <a:lstStyle/>
          <a:p>
            <a:endParaRPr lang="en-US" sz="2000" b="1" dirty="0" smtClean="0"/>
          </a:p>
          <a:p>
            <a:r>
              <a:rPr lang="en-US" sz="2000" b="1" dirty="0" smtClean="0"/>
              <a:t>SQUARE DEAL LEGISLATION</a:t>
            </a:r>
          </a:p>
          <a:p>
            <a:endParaRPr lang="en-US" sz="2000" b="1" dirty="0"/>
          </a:p>
        </p:txBody>
      </p:sp>
      <p:sp>
        <p:nvSpPr>
          <p:cNvPr id="7" name="TextBox 6"/>
          <p:cNvSpPr txBox="1"/>
          <p:nvPr/>
        </p:nvSpPr>
        <p:spPr>
          <a:xfrm>
            <a:off x="287311" y="3581400"/>
            <a:ext cx="2684489" cy="2308324"/>
          </a:xfrm>
          <a:prstGeom prst="rect">
            <a:avLst/>
          </a:prstGeom>
          <a:noFill/>
          <a:ln>
            <a:solidFill>
              <a:schemeClr val="tx1"/>
            </a:solidFill>
          </a:ln>
        </p:spPr>
        <p:txBody>
          <a:bodyPr wrap="square" rtlCol="0">
            <a:spAutoFit/>
          </a:bodyPr>
          <a:lstStyle/>
          <a:p>
            <a:r>
              <a:rPr lang="en-US" b="1" dirty="0" smtClean="0"/>
              <a:t>Regulating Transportation and Communication</a:t>
            </a:r>
            <a:r>
              <a:rPr lang="en-US" dirty="0" smtClean="0"/>
              <a:t>. Roosevelt increased the power of the </a:t>
            </a:r>
            <a:r>
              <a:rPr lang="en-US" b="1" dirty="0" smtClean="0"/>
              <a:t>Interstate Commerce Commission </a:t>
            </a:r>
            <a:r>
              <a:rPr lang="en-US" dirty="0" smtClean="0"/>
              <a:t>to regulate railroads, and gave it authority over the telegraph and telephone</a:t>
            </a:r>
            <a:endParaRPr lang="en-US" dirty="0"/>
          </a:p>
        </p:txBody>
      </p:sp>
      <p:sp>
        <p:nvSpPr>
          <p:cNvPr id="8" name="TextBox 7"/>
          <p:cNvSpPr txBox="1"/>
          <p:nvPr/>
        </p:nvSpPr>
        <p:spPr>
          <a:xfrm>
            <a:off x="3352800" y="3581400"/>
            <a:ext cx="4800600" cy="2308324"/>
          </a:xfrm>
          <a:prstGeom prst="rect">
            <a:avLst/>
          </a:prstGeom>
          <a:noFill/>
          <a:ln>
            <a:solidFill>
              <a:schemeClr val="tx1"/>
            </a:solidFill>
          </a:ln>
        </p:spPr>
        <p:txBody>
          <a:bodyPr wrap="square" rtlCol="0">
            <a:spAutoFit/>
          </a:bodyPr>
          <a:lstStyle/>
          <a:p>
            <a:r>
              <a:rPr lang="en-US" b="1" dirty="0" smtClean="0"/>
              <a:t>Conserving the Nations Resources. </a:t>
            </a:r>
            <a:r>
              <a:rPr lang="en-US" dirty="0" smtClean="0"/>
              <a:t>Roosevelt drew attention to the need to conserve forests, wildlife, and natural resources. He stopped the practice of selling public lands for development and added millions of acres to the national forests and parks. He formed the </a:t>
            </a:r>
            <a:r>
              <a:rPr lang="en-US" b="1" dirty="0" smtClean="0"/>
              <a:t>National Conservation Commission</a:t>
            </a:r>
            <a:r>
              <a:rPr lang="en-US" dirty="0" smtClean="0"/>
              <a:t> to protect the nation’s natural resources.</a:t>
            </a:r>
            <a:endParaRPr lang="en-US" dirty="0"/>
          </a:p>
        </p:txBody>
      </p:sp>
    </p:spTree>
    <p:extLst>
      <p:ext uri="{BB962C8B-B14F-4D97-AF65-F5344CB8AC3E}">
        <p14:creationId xmlns:p14="http://schemas.microsoft.com/office/powerpoint/2010/main" val="353931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82476"/>
            <a:ext cx="3276600" cy="2308324"/>
          </a:xfrm>
          <a:prstGeom prst="rect">
            <a:avLst/>
          </a:prstGeom>
          <a:noFill/>
          <a:ln>
            <a:solidFill>
              <a:schemeClr val="tx1"/>
            </a:solidFill>
          </a:ln>
        </p:spPr>
        <p:txBody>
          <a:bodyPr wrap="square" rtlCol="0">
            <a:spAutoFit/>
          </a:bodyPr>
          <a:lstStyle/>
          <a:p>
            <a:r>
              <a:rPr lang="en-US" b="1" dirty="0" smtClean="0"/>
              <a:t>Underwood Tariff (1913). </a:t>
            </a:r>
            <a:r>
              <a:rPr lang="en-US" dirty="0" smtClean="0"/>
              <a:t>Wilson believed that high tariffs benefited rich monopolists but hurt average Americans. He enacted a law lowering tariffs by 25%. To make up for the lost revenue, he introduced the nation’s first income tax</a:t>
            </a:r>
          </a:p>
        </p:txBody>
      </p:sp>
      <p:sp>
        <p:nvSpPr>
          <p:cNvPr id="3" name="TextBox 2"/>
          <p:cNvSpPr txBox="1"/>
          <p:nvPr/>
        </p:nvSpPr>
        <p:spPr>
          <a:xfrm>
            <a:off x="3962400" y="282476"/>
            <a:ext cx="4343400" cy="2308324"/>
          </a:xfrm>
          <a:prstGeom prst="rect">
            <a:avLst/>
          </a:prstGeom>
          <a:noFill/>
          <a:ln>
            <a:solidFill>
              <a:schemeClr val="tx1"/>
            </a:solidFill>
          </a:ln>
        </p:spPr>
        <p:txBody>
          <a:bodyPr wrap="square" rtlCol="0">
            <a:spAutoFit/>
          </a:bodyPr>
          <a:lstStyle/>
          <a:p>
            <a:r>
              <a:rPr lang="en-US" b="1" dirty="0" smtClean="0"/>
              <a:t>Graduated Income Tax (1913). </a:t>
            </a:r>
            <a:r>
              <a:rPr lang="en-US" dirty="0" smtClean="0"/>
              <a:t>In a graduated income tax, rich taxpayers are taxed at a higher rate than less well-off taxpayers. The original Constitution did not permit Congress to tax individuals on their income. </a:t>
            </a:r>
            <a:r>
              <a:rPr lang="en-US" b="1" dirty="0" smtClean="0"/>
              <a:t>The Sixteenth Amendment </a:t>
            </a:r>
            <a:r>
              <a:rPr lang="en-US" dirty="0" smtClean="0"/>
              <a:t>ratified in 1913, gave Congress the power to tax personal income.</a:t>
            </a:r>
            <a:endParaRPr lang="en-US" dirty="0"/>
          </a:p>
        </p:txBody>
      </p:sp>
      <p:sp>
        <p:nvSpPr>
          <p:cNvPr id="4" name="TextBox 3"/>
          <p:cNvSpPr txBox="1"/>
          <p:nvPr/>
        </p:nvSpPr>
        <p:spPr>
          <a:xfrm>
            <a:off x="2133600" y="2870537"/>
            <a:ext cx="4343400" cy="1015663"/>
          </a:xfrm>
          <a:prstGeom prst="rect">
            <a:avLst/>
          </a:prstGeom>
          <a:noFill/>
          <a:ln>
            <a:solidFill>
              <a:schemeClr val="tx1"/>
            </a:solidFill>
          </a:ln>
        </p:spPr>
        <p:txBody>
          <a:bodyPr wrap="square" rtlCol="0">
            <a:spAutoFit/>
          </a:bodyPr>
          <a:lstStyle/>
          <a:p>
            <a:endParaRPr lang="en-US" b="1" dirty="0" smtClean="0"/>
          </a:p>
          <a:p>
            <a:r>
              <a:rPr lang="en-US" sz="2400" b="1" dirty="0" smtClean="0"/>
              <a:t>WILSON’S LEGISLATIVE RECORD</a:t>
            </a:r>
          </a:p>
          <a:p>
            <a:endParaRPr lang="en-US" b="1" dirty="0" smtClean="0"/>
          </a:p>
        </p:txBody>
      </p:sp>
      <p:sp>
        <p:nvSpPr>
          <p:cNvPr id="5" name="TextBox 4"/>
          <p:cNvSpPr txBox="1"/>
          <p:nvPr/>
        </p:nvSpPr>
        <p:spPr>
          <a:xfrm>
            <a:off x="228600" y="4168676"/>
            <a:ext cx="3733800" cy="2308324"/>
          </a:xfrm>
          <a:prstGeom prst="rect">
            <a:avLst/>
          </a:prstGeom>
          <a:noFill/>
          <a:ln>
            <a:solidFill>
              <a:schemeClr val="tx1"/>
            </a:solidFill>
          </a:ln>
        </p:spPr>
        <p:txBody>
          <a:bodyPr wrap="square" rtlCol="0">
            <a:spAutoFit/>
          </a:bodyPr>
          <a:lstStyle/>
          <a:p>
            <a:r>
              <a:rPr lang="en-US" b="1" dirty="0" smtClean="0"/>
              <a:t>The Federal Reserve Act (1913). </a:t>
            </a:r>
            <a:r>
              <a:rPr lang="en-US" dirty="0" smtClean="0"/>
              <a:t>The act reformed the banking industry for establishing 12 regional </a:t>
            </a:r>
            <a:r>
              <a:rPr lang="en-US" b="1" dirty="0" smtClean="0"/>
              <a:t>Federal Reserve Banks</a:t>
            </a:r>
            <a:r>
              <a:rPr lang="en-US" dirty="0" smtClean="0"/>
              <a:t> to serve as “bankers banks.” It further allowed the Federal Reserve to regulate the money in circulation by controlling the amount of money that banks could lend.</a:t>
            </a:r>
            <a:endParaRPr lang="en-US" dirty="0"/>
          </a:p>
        </p:txBody>
      </p:sp>
      <p:sp>
        <p:nvSpPr>
          <p:cNvPr id="6" name="TextBox 5"/>
          <p:cNvSpPr txBox="1"/>
          <p:nvPr/>
        </p:nvSpPr>
        <p:spPr>
          <a:xfrm>
            <a:off x="4114800" y="4168676"/>
            <a:ext cx="4191000" cy="2308324"/>
          </a:xfrm>
          <a:prstGeom prst="rect">
            <a:avLst/>
          </a:prstGeom>
          <a:noFill/>
          <a:ln>
            <a:solidFill>
              <a:schemeClr val="tx1"/>
            </a:solidFill>
          </a:ln>
        </p:spPr>
        <p:txBody>
          <a:bodyPr wrap="square" rtlCol="0">
            <a:spAutoFit/>
          </a:bodyPr>
          <a:lstStyle/>
          <a:p>
            <a:r>
              <a:rPr lang="en-US" b="1" dirty="0" smtClean="0"/>
              <a:t>Antitrust Legislation</a:t>
            </a:r>
            <a:r>
              <a:rPr lang="en-US" dirty="0" smtClean="0"/>
              <a:t>. In 1914, Congress passed the </a:t>
            </a:r>
            <a:r>
              <a:rPr lang="en-US" b="1" dirty="0" smtClean="0"/>
              <a:t>Clayton Antitrust Act</a:t>
            </a:r>
            <a:r>
              <a:rPr lang="en-US" dirty="0"/>
              <a:t>,</a:t>
            </a:r>
            <a:r>
              <a:rPr lang="en-US" dirty="0" smtClean="0"/>
              <a:t> </a:t>
            </a:r>
            <a:r>
              <a:rPr lang="en-US" dirty="0"/>
              <a:t>i</a:t>
            </a:r>
            <a:r>
              <a:rPr lang="en-US" dirty="0" smtClean="0"/>
              <a:t>ncreasing the federal government’s power to prevent unfair business practices. In addition, the </a:t>
            </a:r>
            <a:r>
              <a:rPr lang="en-US" b="1" dirty="0" smtClean="0"/>
              <a:t>Federal Trade Commission Act</a:t>
            </a:r>
            <a:r>
              <a:rPr lang="en-US" dirty="0" smtClean="0"/>
              <a:t> was created to further protect consumers against unfair business practices by corporations.</a:t>
            </a:r>
            <a:endParaRPr lang="en-US" dirty="0"/>
          </a:p>
        </p:txBody>
      </p:sp>
    </p:spTree>
    <p:extLst>
      <p:ext uri="{BB962C8B-B14F-4D97-AF65-F5344CB8AC3E}">
        <p14:creationId xmlns:p14="http://schemas.microsoft.com/office/powerpoint/2010/main" val="3390961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368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THEODORE ROOSEVELT</a:t>
            </a:r>
            <a:endParaRPr lang="en-US" dirty="0"/>
          </a:p>
        </p:txBody>
      </p:sp>
      <p:sp>
        <p:nvSpPr>
          <p:cNvPr id="3" name="Content Placeholder 2"/>
          <p:cNvSpPr>
            <a:spLocks noGrp="1"/>
          </p:cNvSpPr>
          <p:nvPr>
            <p:ph idx="1"/>
          </p:nvPr>
        </p:nvSpPr>
        <p:spPr/>
        <p:txBody>
          <a:bodyPr>
            <a:normAutofit/>
          </a:bodyPr>
          <a:lstStyle/>
          <a:p>
            <a:r>
              <a:rPr lang="en-US" sz="3600" dirty="0" smtClean="0"/>
              <a:t>Came from a wealthy NY family,</a:t>
            </a:r>
            <a:r>
              <a:rPr lang="en-US" sz="3600" baseline="0" dirty="0" smtClean="0"/>
              <a:t> was an avid hunter, was Police Commissioner of New York City, a rancher in Dakota, a cavalry commander, and governor of NY</a:t>
            </a:r>
          </a:p>
          <a:p>
            <a:r>
              <a:rPr lang="en-US" sz="3600" baseline="0" dirty="0" smtClean="0"/>
              <a:t>Became President after William McKinley was assassinated in Buffalo, NY</a:t>
            </a:r>
          </a:p>
        </p:txBody>
      </p:sp>
    </p:spTree>
    <p:extLst>
      <p:ext uri="{BB962C8B-B14F-4D97-AF65-F5344CB8AC3E}">
        <p14:creationId xmlns:p14="http://schemas.microsoft.com/office/powerpoint/2010/main" val="58950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Theodore Roosevelt</a:t>
            </a:r>
            <a:endParaRPr lang="en-US" dirty="0"/>
          </a:p>
        </p:txBody>
      </p:sp>
      <p:sp>
        <p:nvSpPr>
          <p:cNvPr id="3" name="Content Placeholder 2"/>
          <p:cNvSpPr>
            <a:spLocks noGrp="1"/>
          </p:cNvSpPr>
          <p:nvPr>
            <p:ph idx="1"/>
          </p:nvPr>
        </p:nvSpPr>
        <p:spPr>
          <a:xfrm>
            <a:off x="457200" y="1600200"/>
            <a:ext cx="3200400" cy="4800600"/>
          </a:xfrm>
        </p:spPr>
        <p:txBody>
          <a:bodyPr/>
          <a:lstStyle/>
          <a:p>
            <a:r>
              <a:rPr lang="en-US" sz="3200" dirty="0"/>
              <a:t>In the late 19</a:t>
            </a:r>
            <a:r>
              <a:rPr lang="en-US" sz="3200" baseline="30000" dirty="0"/>
              <a:t>th</a:t>
            </a:r>
            <a:r>
              <a:rPr lang="en-US" sz="3200" dirty="0"/>
              <a:t> century, the Presidency had been relatively weak. Roosevelt reversed this trend</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0200"/>
            <a:ext cx="3886200" cy="484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343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HIS VIEWS ON THE PRESIDENCY</a:t>
            </a:r>
            <a:endParaRPr lang="en-US" dirty="0"/>
          </a:p>
        </p:txBody>
      </p:sp>
      <p:sp>
        <p:nvSpPr>
          <p:cNvPr id="3" name="Content Placeholder 2"/>
          <p:cNvSpPr>
            <a:spLocks noGrp="1"/>
          </p:cNvSpPr>
          <p:nvPr>
            <p:ph idx="1"/>
          </p:nvPr>
        </p:nvSpPr>
        <p:spPr>
          <a:xfrm>
            <a:off x="228600" y="990600"/>
            <a:ext cx="8686800" cy="5135563"/>
          </a:xfrm>
        </p:spPr>
        <p:txBody>
          <a:bodyPr>
            <a:normAutofit lnSpcReduction="10000"/>
          </a:bodyPr>
          <a:lstStyle/>
          <a:p>
            <a:r>
              <a:rPr lang="en-US" sz="3200" dirty="0" smtClean="0"/>
              <a:t>Believed</a:t>
            </a:r>
            <a:r>
              <a:rPr lang="en-US" sz="3200" baseline="0" dirty="0" smtClean="0"/>
              <a:t> President represented all Americans</a:t>
            </a:r>
          </a:p>
          <a:p>
            <a:r>
              <a:rPr lang="en-US" sz="3200" baseline="0" dirty="0" smtClean="0"/>
              <a:t>Should lead in their interest</a:t>
            </a:r>
          </a:p>
          <a:p>
            <a:r>
              <a:rPr lang="en-US" sz="3200" baseline="0" dirty="0" smtClean="0"/>
              <a:t>Was a man of action and was a “steward” of the people’s interests</a:t>
            </a:r>
          </a:p>
          <a:p>
            <a:r>
              <a:rPr lang="en-US" sz="3200" baseline="0" dirty="0" smtClean="0"/>
              <a:t>Put to the test in the Coal Miners’ Strike of 1902</a:t>
            </a:r>
          </a:p>
          <a:p>
            <a:pPr lvl="1"/>
            <a:r>
              <a:rPr lang="en-US" sz="2800" dirty="0" smtClean="0"/>
              <a:t>Miners went on strike</a:t>
            </a:r>
          </a:p>
          <a:p>
            <a:pPr lvl="1"/>
            <a:r>
              <a:rPr lang="en-US" sz="2800" dirty="0" smtClean="0"/>
              <a:t>Roosevelt brought both sides together</a:t>
            </a:r>
          </a:p>
          <a:p>
            <a:pPr lvl="1"/>
            <a:r>
              <a:rPr lang="en-US" sz="2800" dirty="0" smtClean="0"/>
              <a:t>When</a:t>
            </a:r>
            <a:r>
              <a:rPr lang="en-US" sz="2800" baseline="0" dirty="0" smtClean="0"/>
              <a:t> miners and owners refused to negotiate, he threatened the use of federal troops to run mines</a:t>
            </a:r>
          </a:p>
          <a:p>
            <a:pPr lvl="1"/>
            <a:r>
              <a:rPr lang="en-US" sz="2800" baseline="0" dirty="0" smtClean="0"/>
              <a:t>Convinced the owners to compromise</a:t>
            </a:r>
          </a:p>
        </p:txBody>
      </p:sp>
    </p:spTree>
    <p:extLst>
      <p:ext uri="{BB962C8B-B14F-4D97-AF65-F5344CB8AC3E}">
        <p14:creationId xmlns:p14="http://schemas.microsoft.com/office/powerpoint/2010/main" val="67161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TRUST BUSTER</a:t>
            </a:r>
            <a:endParaRPr lang="en-US" dirty="0"/>
          </a:p>
        </p:txBody>
      </p:sp>
      <p:sp>
        <p:nvSpPr>
          <p:cNvPr id="3" name="Content Placeholder 2"/>
          <p:cNvSpPr>
            <a:spLocks noGrp="1"/>
          </p:cNvSpPr>
          <p:nvPr>
            <p:ph idx="1"/>
          </p:nvPr>
        </p:nvSpPr>
        <p:spPr/>
        <p:txBody>
          <a:bodyPr>
            <a:noAutofit/>
          </a:bodyPr>
          <a:lstStyle/>
          <a:p>
            <a:r>
              <a:rPr lang="en-US" sz="3600" dirty="0" smtClean="0"/>
              <a:t>Was</a:t>
            </a:r>
            <a:r>
              <a:rPr lang="en-US" sz="3600" baseline="0" dirty="0" smtClean="0"/>
              <a:t> suspicious of big business</a:t>
            </a:r>
          </a:p>
          <a:p>
            <a:r>
              <a:rPr lang="en-US" sz="3600" baseline="0" dirty="0" smtClean="0"/>
              <a:t>Big business consolidations were known as trusts (remember Rockefeller)</a:t>
            </a:r>
          </a:p>
          <a:p>
            <a:r>
              <a:rPr lang="en-US" sz="3600" baseline="0" dirty="0" smtClean="0"/>
              <a:t>Tried to stop unfair, anti-competitive practices</a:t>
            </a:r>
          </a:p>
          <a:p>
            <a:r>
              <a:rPr lang="en-US" sz="3600" baseline="0" dirty="0" smtClean="0"/>
              <a:t>He did not attack all trusts. Only those that acted against the public interest.</a:t>
            </a:r>
          </a:p>
        </p:txBody>
      </p:sp>
    </p:spTree>
    <p:extLst>
      <p:ext uri="{BB962C8B-B14F-4D97-AF65-F5344CB8AC3E}">
        <p14:creationId xmlns:p14="http://schemas.microsoft.com/office/powerpoint/2010/main" val="383989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ROOSEVELT’S SQUARE DEAL</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Launched</a:t>
            </a:r>
            <a:r>
              <a:rPr lang="en-US" sz="3600" baseline="0" dirty="0" smtClean="0"/>
              <a:t> new laws to protect consumer health and prevent false advertising</a:t>
            </a:r>
          </a:p>
          <a:p>
            <a:r>
              <a:rPr lang="en-US" sz="3600" baseline="0" dirty="0" smtClean="0"/>
              <a:t>This limited the operation of the laissez-faire economy</a:t>
            </a:r>
          </a:p>
          <a:p>
            <a:r>
              <a:rPr lang="en-US" sz="3600" baseline="0" dirty="0" smtClean="0"/>
              <a:t>He worked to preserve the nation’s natural resources</a:t>
            </a:r>
          </a:p>
          <a:p>
            <a:pPr marL="0" indent="0">
              <a:buNone/>
            </a:pPr>
            <a:r>
              <a:rPr lang="en-US" baseline="0" dirty="0" smtClean="0"/>
              <a:t>SEE YOUR HANDOUT OF SQUARE DEAL LEGISLATION.</a:t>
            </a:r>
            <a:r>
              <a:rPr lang="en-US" dirty="0" smtClean="0"/>
              <a:t> READ AND UNDERSTAND IT!</a:t>
            </a:r>
          </a:p>
        </p:txBody>
      </p:sp>
    </p:spTree>
    <p:extLst>
      <p:ext uri="{BB962C8B-B14F-4D97-AF65-F5344CB8AC3E}">
        <p14:creationId xmlns:p14="http://schemas.microsoft.com/office/powerpoint/2010/main" val="180401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TAFT PRESIDENCY,</a:t>
            </a:r>
            <a:r>
              <a:rPr lang="en-US" baseline="0" dirty="0" smtClean="0"/>
              <a:t> 1909-1912</a:t>
            </a:r>
            <a:endParaRPr lang="en-US" dirty="0"/>
          </a:p>
        </p:txBody>
      </p:sp>
      <p:sp>
        <p:nvSpPr>
          <p:cNvPr id="3" name="Content Placeholder 2"/>
          <p:cNvSpPr>
            <a:spLocks noGrp="1"/>
          </p:cNvSpPr>
          <p:nvPr>
            <p:ph idx="1"/>
          </p:nvPr>
        </p:nvSpPr>
        <p:spPr/>
        <p:txBody>
          <a:bodyPr>
            <a:normAutofit/>
          </a:bodyPr>
          <a:lstStyle/>
          <a:p>
            <a:r>
              <a:rPr lang="en-US" sz="3200" dirty="0" smtClean="0"/>
              <a:t>Roosevelt helped William</a:t>
            </a:r>
            <a:r>
              <a:rPr lang="en-US" sz="3200" baseline="0" dirty="0" smtClean="0"/>
              <a:t> Howard Taft win the Republican nomination for President in 1908</a:t>
            </a:r>
          </a:p>
          <a:p>
            <a:r>
              <a:rPr lang="en-US" sz="3200" baseline="0" dirty="0" smtClean="0"/>
              <a:t>Taft was a conservative Progressive</a:t>
            </a:r>
          </a:p>
          <a:p>
            <a:r>
              <a:rPr lang="en-US" sz="3200" baseline="0" dirty="0" smtClean="0"/>
              <a:t>Continued many of Roosevelt’s policies, such as trust-busting</a:t>
            </a:r>
          </a:p>
          <a:p>
            <a:r>
              <a:rPr lang="en-US" sz="3200" baseline="0" dirty="0" smtClean="0"/>
              <a:t>Unable to lower tariffs as promised and returned some federal lands to public sale</a:t>
            </a:r>
          </a:p>
        </p:txBody>
      </p:sp>
    </p:spTree>
    <p:extLst>
      <p:ext uri="{BB962C8B-B14F-4D97-AF65-F5344CB8AC3E}">
        <p14:creationId xmlns:p14="http://schemas.microsoft.com/office/powerpoint/2010/main" val="406832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Howard Taft</a:t>
            </a:r>
            <a:endParaRPr lang="en-US" dirty="0"/>
          </a:p>
        </p:txBody>
      </p:sp>
      <p:sp>
        <p:nvSpPr>
          <p:cNvPr id="3" name="Content Placeholder 2"/>
          <p:cNvSpPr>
            <a:spLocks noGrp="1"/>
          </p:cNvSpPr>
          <p:nvPr>
            <p:ph idx="1"/>
          </p:nvPr>
        </p:nvSpPr>
        <p:spPr>
          <a:xfrm>
            <a:off x="457200" y="2000250"/>
            <a:ext cx="2819400" cy="4400550"/>
          </a:xfrm>
        </p:spPr>
        <p:txBody>
          <a:bodyPr/>
          <a:lstStyle/>
          <a:p>
            <a:r>
              <a:rPr lang="en-US" sz="3200" dirty="0"/>
              <a:t>Was not a skilled politician and alienated many </a:t>
            </a:r>
            <a:r>
              <a:rPr lang="en-US" sz="3200" dirty="0" smtClean="0"/>
              <a:t>Progressives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00250"/>
            <a:ext cx="48006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388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WOODROW WILSON AND THE NEW</a:t>
            </a:r>
            <a:r>
              <a:rPr lang="en-US" baseline="0" dirty="0" smtClean="0"/>
              <a:t> FREEDOM 1913-1921</a:t>
            </a:r>
            <a:endParaRPr lang="en-US" dirty="0"/>
          </a:p>
        </p:txBody>
      </p:sp>
      <p:sp>
        <p:nvSpPr>
          <p:cNvPr id="3" name="Content Placeholder 2"/>
          <p:cNvSpPr>
            <a:spLocks noGrp="1"/>
          </p:cNvSpPr>
          <p:nvPr>
            <p:ph idx="1"/>
          </p:nvPr>
        </p:nvSpPr>
        <p:spPr/>
        <p:txBody>
          <a:bodyPr>
            <a:normAutofit/>
          </a:bodyPr>
          <a:lstStyle/>
          <a:p>
            <a:r>
              <a:rPr lang="en-US" sz="3200" dirty="0" smtClean="0"/>
              <a:t>Roosevelt</a:t>
            </a:r>
            <a:r>
              <a:rPr lang="en-US" sz="3200" baseline="0" dirty="0" smtClean="0"/>
              <a:t> was angry with Taft’s failures</a:t>
            </a:r>
          </a:p>
          <a:p>
            <a:r>
              <a:rPr lang="en-US" sz="3200" baseline="0" dirty="0" smtClean="0"/>
              <a:t>He decided to challenge Taft, but Taft won the Republican nomination</a:t>
            </a:r>
          </a:p>
          <a:p>
            <a:r>
              <a:rPr lang="en-US" sz="3200" baseline="0" dirty="0" smtClean="0"/>
              <a:t>Roosevelt accepted the nomination of a third party, The Bull Moose Party</a:t>
            </a:r>
          </a:p>
          <a:p>
            <a:r>
              <a:rPr lang="en-US" sz="3200" baseline="0" dirty="0" smtClean="0"/>
              <a:t>This split the Republican party vote and allowed the democratic nominee, Woodrow Wilson,  to win</a:t>
            </a:r>
          </a:p>
        </p:txBody>
      </p:sp>
    </p:spTree>
    <p:extLst>
      <p:ext uri="{BB962C8B-B14F-4D97-AF65-F5344CB8AC3E}">
        <p14:creationId xmlns:p14="http://schemas.microsoft.com/office/powerpoint/2010/main" val="3853932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9101</TotalTime>
  <Words>961</Words>
  <Application>Microsoft Office PowerPoint</Application>
  <PresentationFormat>On-screen Show (4:3)</PresentationFormat>
  <Paragraphs>75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vt:lpstr>
      <vt:lpstr>Adjacency</vt:lpstr>
      <vt:lpstr>THE PROGRESSIVE PRESIDENTS</vt:lpstr>
      <vt:lpstr>THEODORE ROOSEVELT</vt:lpstr>
      <vt:lpstr>Theodore Roosevelt</vt:lpstr>
      <vt:lpstr>HIS VIEWS ON THE PRESIDENCY</vt:lpstr>
      <vt:lpstr>AS A TRUST BUSTER</vt:lpstr>
      <vt:lpstr>ROOSEVELT’S SQUARE DEAL</vt:lpstr>
      <vt:lpstr>THE TAFT PRESIDENCY, 1909-1912</vt:lpstr>
      <vt:lpstr>William Howard Taft</vt:lpstr>
      <vt:lpstr>WOODROW WILSON AND THE NEW FREEDOM 1913-1921</vt:lpstr>
      <vt:lpstr>Woodrow Wilson</vt:lpstr>
      <vt:lpstr>New Freedom</vt:lpstr>
      <vt:lpstr>NATIONAL PARKS</vt:lpstr>
      <vt:lpstr>CHANGING ATTITUDES TOWARD UNIONS</vt:lpstr>
      <vt:lpstr>PowerPoint Presentation</vt:lpstr>
      <vt:lpstr>CONGRESS PASSED LEGISLATION SYMPATHETIC TO UNIONS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PROGRESSIVE PRESIDENTS</dc:title>
  <dc:creator>Pressley Diane</dc:creator>
  <cp:lastModifiedBy>Wolf, Lauren</cp:lastModifiedBy>
  <cp:revision>17</cp:revision>
  <cp:lastPrinted>2019-01-17T14:43:40Z</cp:lastPrinted>
  <dcterms:created xsi:type="dcterms:W3CDTF">2013-10-08T19:10:56Z</dcterms:created>
  <dcterms:modified xsi:type="dcterms:W3CDTF">2019-01-17T14:50:03Z</dcterms:modified>
</cp:coreProperties>
</file>