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7" autoAdjust="0"/>
    <p:restoredTop sz="94660"/>
  </p:normalViewPr>
  <p:slideViewPr>
    <p:cSldViewPr snapToGrid="0">
      <p:cViewPr>
        <p:scale>
          <a:sx n="54" d="100"/>
          <a:sy n="54" d="100"/>
        </p:scale>
        <p:origin x="34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8/29/2017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8/29/2017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8/29/2017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8/29/2017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8/29/2017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8/29/2017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8/29/2017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8/29/2017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8/29/2017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8/29/2017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Jury System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11185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Grand Jury Proceedings</a:t>
            </a:r>
            <a:endParaRPr lang="en-US" dirty="0"/>
          </a:p>
        </p:txBody>
      </p:sp>
      <p:sp>
        <p:nvSpPr>
          <p:cNvPr id="3" name="Content Placeholder 2"/>
          <p:cNvSpPr>
            <a:spLocks noGrp="1"/>
          </p:cNvSpPr>
          <p:nvPr>
            <p:ph idx="1"/>
          </p:nvPr>
        </p:nvSpPr>
        <p:spPr/>
        <p:txBody>
          <a:bodyPr>
            <a:noAutofit/>
          </a:bodyPr>
          <a:lstStyle/>
          <a:p>
            <a:r>
              <a:rPr lang="en-US" sz="2400" dirty="0"/>
              <a:t>Grand jury proceedings are much more relaxed than normal court room proceedings. </a:t>
            </a:r>
            <a:endParaRPr lang="en-US" sz="2400" dirty="0" smtClean="0"/>
          </a:p>
          <a:p>
            <a:pPr lvl="1"/>
            <a:r>
              <a:rPr lang="en-US" sz="2200" dirty="0" smtClean="0"/>
              <a:t>There </a:t>
            </a:r>
            <a:r>
              <a:rPr lang="en-US" sz="2200" dirty="0"/>
              <a:t>is no judge present and frequently there are no lawyers except for the prosecutor</a:t>
            </a:r>
            <a:r>
              <a:rPr lang="en-US" sz="2200" dirty="0" smtClean="0"/>
              <a:t>.</a:t>
            </a:r>
          </a:p>
          <a:p>
            <a:pPr lvl="1"/>
            <a:r>
              <a:rPr lang="en-US" sz="2200" dirty="0" smtClean="0"/>
              <a:t> </a:t>
            </a:r>
            <a:r>
              <a:rPr lang="en-US" sz="2200" dirty="0"/>
              <a:t>The prosecutor will explain the law to the jury and work with them to gather evidence and hear testimony. Under normal courtroom rules of evidence, exhibits and other testimony must adhere to strict rules before admission. </a:t>
            </a:r>
            <a:endParaRPr lang="en-US" sz="2200" dirty="0" smtClean="0"/>
          </a:p>
          <a:p>
            <a:pPr lvl="1"/>
            <a:r>
              <a:rPr lang="en-US" sz="2200" dirty="0" smtClean="0"/>
              <a:t>However</a:t>
            </a:r>
            <a:r>
              <a:rPr lang="en-US" sz="2200" dirty="0"/>
              <a:t>, a grand jury has broad power to see and hear almost anything they would like</a:t>
            </a:r>
            <a:r>
              <a:rPr lang="en-US" sz="2200" dirty="0" smtClean="0"/>
              <a:t>.</a:t>
            </a:r>
            <a:endParaRPr lang="en-US" sz="2400" dirty="0"/>
          </a:p>
        </p:txBody>
      </p:sp>
    </p:spTree>
    <p:extLst>
      <p:ext uri="{BB962C8B-B14F-4D97-AF65-F5344CB8AC3E}">
        <p14:creationId xmlns:p14="http://schemas.microsoft.com/office/powerpoint/2010/main" val="1930424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t>However, unlike the vast majority of trials, grand jury proceedings are kept in strict confidence. This serves two purposes</a:t>
            </a:r>
            <a:r>
              <a:rPr lang="en-US" sz="2400" dirty="0" smtClean="0"/>
              <a:t>:</a:t>
            </a:r>
            <a:endParaRPr lang="en-US" sz="2400" dirty="0"/>
          </a:p>
          <a:p>
            <a:pPr lvl="1"/>
            <a:r>
              <a:rPr lang="en-US" sz="2200" dirty="0"/>
              <a:t>It encourages witnesses to speak freely and without fear of retaliation.</a:t>
            </a:r>
          </a:p>
          <a:p>
            <a:pPr lvl="1"/>
            <a:r>
              <a:rPr lang="en-US" sz="2200" dirty="0"/>
              <a:t>It protects the potential defendant's reputation in case the jury does not decide to indict.</a:t>
            </a:r>
          </a:p>
          <a:p>
            <a:pPr marL="0" indent="0">
              <a:buNone/>
            </a:pPr>
            <a:endParaRPr lang="en-US" sz="2400" dirty="0"/>
          </a:p>
        </p:txBody>
      </p:sp>
    </p:spTree>
    <p:extLst>
      <p:ext uri="{BB962C8B-B14F-4D97-AF65-F5344CB8AC3E}">
        <p14:creationId xmlns:p14="http://schemas.microsoft.com/office/powerpoint/2010/main" val="1925231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r>
              <a:rPr lang="en-US" sz="2400" dirty="0" smtClean="0"/>
              <a:t>Right to an impartial Jury comes from Roman Law</a:t>
            </a:r>
          </a:p>
          <a:p>
            <a:r>
              <a:rPr lang="en-US" sz="2400" dirty="0"/>
              <a:t>A jury trial, or trial by jury, is a legal proceeding in which a jury makes a decision or findings of fact, which then direct the actions of a judge. </a:t>
            </a:r>
            <a:endParaRPr lang="en-US" sz="2400" dirty="0" smtClean="0"/>
          </a:p>
          <a:p>
            <a:r>
              <a:rPr lang="en-US" sz="2400" dirty="0" smtClean="0"/>
              <a:t>It </a:t>
            </a:r>
            <a:r>
              <a:rPr lang="en-US" sz="2400" dirty="0"/>
              <a:t>is distinguished from a bench trial in which a judge or panel of judges makes all decisions.</a:t>
            </a:r>
          </a:p>
        </p:txBody>
      </p:sp>
    </p:spTree>
    <p:extLst>
      <p:ext uri="{BB962C8B-B14F-4D97-AF65-F5344CB8AC3E}">
        <p14:creationId xmlns:p14="http://schemas.microsoft.com/office/powerpoint/2010/main" val="3283340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t>In the United States, every person accused of a crime punishable by incarceration for more than six months has a </a:t>
            </a:r>
            <a:r>
              <a:rPr lang="en-US" sz="2400" dirty="0" smtClean="0"/>
              <a:t>constitutionally </a:t>
            </a:r>
            <a:r>
              <a:rPr lang="en-US" sz="2400" dirty="0"/>
              <a:t>protected right to a trial by </a:t>
            </a:r>
            <a:r>
              <a:rPr lang="en-US" sz="2400" dirty="0" smtClean="0"/>
              <a:t>jury.</a:t>
            </a:r>
          </a:p>
          <a:p>
            <a:r>
              <a:rPr lang="en-US" sz="2400" dirty="0"/>
              <a:t> Sixth Amendment to the United States Constitution, which states in part, "In all criminal prosecutions, the accused shall enjoy the right to a speedy and public trial, by an impartial jury of the state and district wherein the crime shall have been committed." </a:t>
            </a:r>
            <a:endParaRPr lang="en-US" sz="2400" dirty="0" smtClean="0"/>
          </a:p>
          <a:p>
            <a:endParaRPr lang="en-US" sz="2400" dirty="0"/>
          </a:p>
        </p:txBody>
      </p:sp>
    </p:spTree>
    <p:extLst>
      <p:ext uri="{BB962C8B-B14F-4D97-AF65-F5344CB8AC3E}">
        <p14:creationId xmlns:p14="http://schemas.microsoft.com/office/powerpoint/2010/main" val="3756730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t> Depending upon the state, a jury must be unanimous for either a </a:t>
            </a:r>
            <a:r>
              <a:rPr lang="en-US" sz="2400" dirty="0" smtClean="0"/>
              <a:t>guilty </a:t>
            </a:r>
            <a:r>
              <a:rPr lang="en-US" sz="2400" dirty="0"/>
              <a:t>or not guilty decision. </a:t>
            </a:r>
            <a:endParaRPr lang="en-US" sz="2400" dirty="0" smtClean="0"/>
          </a:p>
          <a:p>
            <a:r>
              <a:rPr lang="en-US" sz="2400" dirty="0" smtClean="0"/>
              <a:t>If the jury cannot come to a decision, the case will have to be dropped and the defendant may be released.</a:t>
            </a:r>
          </a:p>
          <a:p>
            <a:r>
              <a:rPr lang="en-US" sz="2400" dirty="0"/>
              <a:t>A jury's deliberations are conducted in private, out of sight and hearing of the judge, litigants, witnesses, and others in the courtroom</a:t>
            </a:r>
            <a:endParaRPr lang="en-US" sz="2400" dirty="0" smtClean="0"/>
          </a:p>
        </p:txBody>
      </p:sp>
    </p:spTree>
    <p:extLst>
      <p:ext uri="{BB962C8B-B14F-4D97-AF65-F5344CB8AC3E}">
        <p14:creationId xmlns:p14="http://schemas.microsoft.com/office/powerpoint/2010/main" val="1009928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t>Jurors in some states are selected through voter registration and drivers' license lists. </a:t>
            </a:r>
          </a:p>
          <a:p>
            <a:r>
              <a:rPr lang="en-US" sz="2400" dirty="0"/>
              <a:t>A form is sent to prospective jurors to pre-qualify them by asking the recipient to answer questions about citizenship, disabilities, ability to understand the English language, and whether they have any conditions that would excuse them from being a juror. If they are deemed qualified, a summons is issued.</a:t>
            </a:r>
          </a:p>
          <a:p>
            <a:endParaRPr lang="en-US" dirty="0"/>
          </a:p>
        </p:txBody>
      </p:sp>
    </p:spTree>
    <p:extLst>
      <p:ext uri="{BB962C8B-B14F-4D97-AF65-F5344CB8AC3E}">
        <p14:creationId xmlns:p14="http://schemas.microsoft.com/office/powerpoint/2010/main" val="1223862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Cases</a:t>
            </a:r>
            <a:endParaRPr lang="en-US" dirty="0"/>
          </a:p>
        </p:txBody>
      </p:sp>
      <p:sp>
        <p:nvSpPr>
          <p:cNvPr id="3" name="Content Placeholder 2"/>
          <p:cNvSpPr>
            <a:spLocks noGrp="1"/>
          </p:cNvSpPr>
          <p:nvPr>
            <p:ph idx="1"/>
          </p:nvPr>
        </p:nvSpPr>
        <p:spPr/>
        <p:txBody>
          <a:bodyPr>
            <a:normAutofit/>
          </a:bodyPr>
          <a:lstStyle/>
          <a:p>
            <a:r>
              <a:rPr lang="en-US" sz="2400" dirty="0"/>
              <a:t>A civil </a:t>
            </a:r>
            <a:r>
              <a:rPr lang="en-US" sz="2400" dirty="0" smtClean="0"/>
              <a:t> jury </a:t>
            </a:r>
            <a:r>
              <a:rPr lang="en-US" sz="2400" dirty="0"/>
              <a:t>is typically made up of 6 to 12 persons. </a:t>
            </a:r>
            <a:endParaRPr lang="en-US" sz="2400" dirty="0" smtClean="0"/>
          </a:p>
          <a:p>
            <a:r>
              <a:rPr lang="en-US" sz="2400" dirty="0" smtClean="0"/>
              <a:t>In </a:t>
            </a:r>
            <a:r>
              <a:rPr lang="en-US" sz="2400" dirty="0"/>
              <a:t>a civil case, the role of the jury is to listen to the evidence presented at a trial, to decide whether the defendant injured the plaintiff or otherwise failed to fulfill a legal duty to the plaintiff, and to determine what the compensation or penalty should be</a:t>
            </a:r>
            <a:r>
              <a:rPr lang="en-US" sz="2400" dirty="0" smtClean="0"/>
              <a:t>.</a:t>
            </a:r>
          </a:p>
          <a:p>
            <a:r>
              <a:rPr lang="en-US" sz="2400" dirty="0" smtClean="0"/>
              <a:t>A Civil Case jury does not have to be unanimous</a:t>
            </a:r>
            <a:endParaRPr lang="en-US" sz="2400" dirty="0"/>
          </a:p>
        </p:txBody>
      </p:sp>
    </p:spTree>
    <p:extLst>
      <p:ext uri="{BB962C8B-B14F-4D97-AF65-F5344CB8AC3E}">
        <p14:creationId xmlns:p14="http://schemas.microsoft.com/office/powerpoint/2010/main" val="2053555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Cases</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t>A criminal jury is usually made up of 12 members, though fewer may sit on cases involving lesser offenses. Criminal juries decide whether the defendant committed the crime as charged. </a:t>
            </a:r>
            <a:endParaRPr lang="en-US" sz="2400" dirty="0" smtClean="0"/>
          </a:p>
          <a:p>
            <a:r>
              <a:rPr lang="en-US" sz="2400" dirty="0" smtClean="0"/>
              <a:t>The </a:t>
            </a:r>
            <a:r>
              <a:rPr lang="en-US" sz="2400" dirty="0"/>
              <a:t>sentence may be set by either the jury or the judge; generally, in felony cases the jury sets punishment while in lesser offenses it may be set by the judge</a:t>
            </a:r>
            <a:r>
              <a:rPr lang="en-US" sz="2400" dirty="0" smtClean="0"/>
              <a:t>.</a:t>
            </a:r>
          </a:p>
          <a:p>
            <a:r>
              <a:rPr lang="en-US" sz="2400" dirty="0"/>
              <a:t>Verdicts in criminal cases must be unanimous, with the following exceptions: </a:t>
            </a:r>
            <a:endParaRPr lang="en-US" sz="2400" dirty="0" smtClean="0"/>
          </a:p>
          <a:p>
            <a:pPr lvl="1"/>
            <a:r>
              <a:rPr lang="en-US" sz="2200" dirty="0" smtClean="0"/>
              <a:t>Currently</a:t>
            </a:r>
            <a:r>
              <a:rPr lang="en-US" sz="2200" dirty="0"/>
              <a:t>, two states, Oregon and Louisiana, do not require unanimous verdicts in criminal cases. Each requires a 10–2 majority for conviction, except for capital crimes: Oregon requires at least 11 votes and Louisiana requires all 12.</a:t>
            </a:r>
          </a:p>
          <a:p>
            <a:endParaRPr lang="en-US" sz="2400" dirty="0"/>
          </a:p>
        </p:txBody>
      </p:sp>
    </p:spTree>
    <p:extLst>
      <p:ext uri="{BB962C8B-B14F-4D97-AF65-F5344CB8AC3E}">
        <p14:creationId xmlns:p14="http://schemas.microsoft.com/office/powerpoint/2010/main" val="2182179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Grand Jury</a:t>
            </a:r>
            <a:endParaRPr lang="en-US" dirty="0"/>
          </a:p>
        </p:txBody>
      </p:sp>
      <p:sp>
        <p:nvSpPr>
          <p:cNvPr id="3" name="Content Placeholder 2"/>
          <p:cNvSpPr>
            <a:spLocks noGrp="1"/>
          </p:cNvSpPr>
          <p:nvPr>
            <p:ph idx="1"/>
          </p:nvPr>
        </p:nvSpPr>
        <p:spPr>
          <a:xfrm>
            <a:off x="972683" y="1435401"/>
            <a:ext cx="8946541" cy="4195481"/>
          </a:xfrm>
        </p:spPr>
        <p:txBody>
          <a:bodyPr>
            <a:noAutofit/>
          </a:bodyPr>
          <a:lstStyle/>
          <a:p>
            <a:r>
              <a:rPr lang="en-US" sz="2400" dirty="0" smtClean="0"/>
              <a:t>The </a:t>
            </a:r>
            <a:r>
              <a:rPr lang="en-US" sz="2400" dirty="0"/>
              <a:t>grand jury plays an important role in the criminal process, but not one that involves a finding of guilt or punishment of a party. </a:t>
            </a:r>
            <a:endParaRPr lang="en-US" sz="2400" dirty="0" smtClean="0"/>
          </a:p>
          <a:p>
            <a:r>
              <a:rPr lang="en-US" sz="2400" dirty="0" smtClean="0"/>
              <a:t>Instead</a:t>
            </a:r>
            <a:r>
              <a:rPr lang="en-US" sz="2400" dirty="0"/>
              <a:t>, a prosecutor will work with a grand jury to decide whether to bring criminal charges or an indictment against a potential defendant -- usually reserved for serious felonies. </a:t>
            </a:r>
            <a:endParaRPr lang="en-US" sz="2400" dirty="0" smtClean="0"/>
          </a:p>
          <a:p>
            <a:r>
              <a:rPr lang="en-US" sz="2400" dirty="0" smtClean="0"/>
              <a:t>Grand </a:t>
            </a:r>
            <a:r>
              <a:rPr lang="en-US" sz="2400" dirty="0"/>
              <a:t>jury members may be called for jury duty for months at a time, but </a:t>
            </a:r>
            <a:r>
              <a:rPr lang="en-US" sz="2400" dirty="0" smtClean="0"/>
              <a:t>only need to appear </a:t>
            </a:r>
            <a:r>
              <a:rPr lang="en-US" sz="2400" dirty="0"/>
              <a:t>in court for a few days out of every month. Regular court trial juries are usually 6 or 12 people, but in the federal system, a grand jury can be 16 to 23 people.</a:t>
            </a:r>
          </a:p>
        </p:txBody>
      </p:sp>
    </p:spTree>
    <p:extLst>
      <p:ext uri="{BB962C8B-B14F-4D97-AF65-F5344CB8AC3E}">
        <p14:creationId xmlns:p14="http://schemas.microsoft.com/office/powerpoint/2010/main" val="2409320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Charges vs Indictment</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Criminal Charge-is </a:t>
            </a:r>
            <a:r>
              <a:rPr lang="en-US" sz="2400" dirty="0"/>
              <a:t>a formal allegation that you have committed one or more criminal offenses. These can be misdemeanor or </a:t>
            </a:r>
            <a:r>
              <a:rPr lang="en-US" sz="2400" dirty="0" smtClean="0"/>
              <a:t>felony violations</a:t>
            </a:r>
          </a:p>
          <a:p>
            <a:endParaRPr lang="en-US" sz="2400" dirty="0"/>
          </a:p>
          <a:p>
            <a:r>
              <a:rPr lang="en-US" sz="2400" dirty="0"/>
              <a:t>Indictment- a charge of a felony </a:t>
            </a:r>
            <a:r>
              <a:rPr lang="en-US" sz="2400" dirty="0" smtClean="0"/>
              <a:t>voted </a:t>
            </a:r>
            <a:r>
              <a:rPr lang="en-US" sz="2400" dirty="0"/>
              <a:t>by a Grand Jury based upon a proposed charge, witnesses' testimony and other evidence presented by the public prosecutor (District Attorney). To bring an indictment the Grand Jury will not find guilt, but only the probability that a crime was committed, that the accused person did it and that he/she should be tried. </a:t>
            </a:r>
          </a:p>
        </p:txBody>
      </p:sp>
    </p:spTree>
    <p:extLst>
      <p:ext uri="{BB962C8B-B14F-4D97-AF65-F5344CB8AC3E}">
        <p14:creationId xmlns:p14="http://schemas.microsoft.com/office/powerpoint/2010/main" val="7065333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244</TotalTime>
  <Words>838</Words>
  <Application>Microsoft Office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Jury System</vt:lpstr>
      <vt:lpstr>Background</vt:lpstr>
      <vt:lpstr>PowerPoint Presentation</vt:lpstr>
      <vt:lpstr>PowerPoint Presentation</vt:lpstr>
      <vt:lpstr>PowerPoint Presentation</vt:lpstr>
      <vt:lpstr>Civil Cases</vt:lpstr>
      <vt:lpstr>Criminal Cases</vt:lpstr>
      <vt:lpstr>Grand Jury</vt:lpstr>
      <vt:lpstr>Criminal Charges vs Indictment</vt:lpstr>
      <vt:lpstr>Grand Jury Proceedings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Jury System</dc:title>
  <dc:creator>Wolf, Lauren</dc:creator>
  <cp:lastModifiedBy>Wolf, Lauren</cp:lastModifiedBy>
  <cp:revision>6</cp:revision>
  <dcterms:created xsi:type="dcterms:W3CDTF">2017-08-28T15:19:41Z</dcterms:created>
  <dcterms:modified xsi:type="dcterms:W3CDTF">2017-08-29T13:50:18Z</dcterms:modified>
</cp:coreProperties>
</file>