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7" r:id="rId10"/>
    <p:sldId id="268" r:id="rId11"/>
    <p:sldId id="269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42" d="100"/>
          <a:sy n="42" d="100"/>
        </p:scale>
        <p:origin x="2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of a crime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6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Accessories after the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Federal law </a:t>
            </a:r>
            <a:r>
              <a:rPr lang="en-US" sz="2400" dirty="0"/>
              <a:t>treats accessories after the fact differently from principals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Accessories </a:t>
            </a:r>
            <a:r>
              <a:rPr lang="en-US" sz="2400" dirty="0"/>
              <a:t>after the fact face a maximum of only half the fine and half the prison time that principals face. </a:t>
            </a:r>
            <a:endParaRPr lang="en-US" sz="2400" dirty="0" smtClean="0"/>
          </a:p>
          <a:p>
            <a:pPr lvl="1"/>
            <a:r>
              <a:rPr lang="en-US" sz="2200" dirty="0" smtClean="0"/>
              <a:t>(</a:t>
            </a:r>
            <a:r>
              <a:rPr lang="en-US" sz="2200" dirty="0"/>
              <a:t>If the principal faces the death penalty or life imprisonment, accessories after the fact face up to 15 years' imprisonment.)</a:t>
            </a:r>
          </a:p>
        </p:txBody>
      </p:sp>
    </p:spTree>
    <p:extLst>
      <p:ext uri="{BB962C8B-B14F-4D97-AF65-F5344CB8AC3E}">
        <p14:creationId xmlns:p14="http://schemas.microsoft.com/office/powerpoint/2010/main" val="21320282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Accessories before the fact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Accessory before the fact-A </a:t>
            </a:r>
            <a:r>
              <a:rPr lang="en-US" sz="2400" dirty="0"/>
              <a:t>person who aids, abets, or encourages another to commit a crime but who is not present at the scene. </a:t>
            </a:r>
            <a:endParaRPr lang="en-US" sz="2400" dirty="0" smtClean="0"/>
          </a:p>
          <a:p>
            <a:r>
              <a:rPr lang="en-US" sz="2400" dirty="0"/>
              <a:t>Many jurisdictions refer to an accessory before the fact as an accomplice</a:t>
            </a:r>
          </a:p>
        </p:txBody>
      </p:sp>
    </p:spTree>
    <p:extLst>
      <p:ext uri="{BB962C8B-B14F-4D97-AF65-F5344CB8AC3E}">
        <p14:creationId xmlns:p14="http://schemas.microsoft.com/office/powerpoint/2010/main" val="2448015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guilt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 need the following:</a:t>
            </a:r>
          </a:p>
          <a:p>
            <a:r>
              <a:rPr lang="en-US" sz="2400" dirty="0" smtClean="0"/>
              <a:t>Proof beyond reasonable doubt</a:t>
            </a:r>
          </a:p>
          <a:p>
            <a:r>
              <a:rPr lang="en-US" sz="2400" dirty="0" smtClean="0"/>
              <a:t>Credible evidence to support defenses</a:t>
            </a:r>
          </a:p>
          <a:p>
            <a:r>
              <a:rPr lang="en-US" sz="2400" dirty="0" smtClean="0"/>
              <a:t>Defendants affirmative defenses; prove by preponderance of evidence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3185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Intent- Purpose or intention</a:t>
            </a:r>
          </a:p>
          <a:p>
            <a:r>
              <a:rPr lang="en-US" sz="2400" dirty="0"/>
              <a:t>Concurrence-  the apparent need to prove the simultaneous occurrence of both </a:t>
            </a:r>
            <a:r>
              <a:rPr lang="en-US" sz="2400" dirty="0" err="1"/>
              <a:t>actus</a:t>
            </a:r>
            <a:r>
              <a:rPr lang="en-US" sz="2400" dirty="0"/>
              <a:t> </a:t>
            </a:r>
            <a:r>
              <a:rPr lang="en-US" sz="2400" dirty="0" err="1"/>
              <a:t>reus</a:t>
            </a:r>
            <a:r>
              <a:rPr lang="en-US" sz="2400" dirty="0"/>
              <a:t> ("guilty action") and </a:t>
            </a:r>
            <a:r>
              <a:rPr lang="en-US" sz="2400" dirty="0" err="1"/>
              <a:t>mens</a:t>
            </a:r>
            <a:r>
              <a:rPr lang="en-US" sz="2400" dirty="0"/>
              <a:t> rea ("guilty mind"), to constitute a </a:t>
            </a:r>
            <a:r>
              <a:rPr lang="en-US" sz="2400" dirty="0" smtClean="0"/>
              <a:t>crime</a:t>
            </a:r>
          </a:p>
          <a:p>
            <a:r>
              <a:rPr lang="en-US" sz="2400" dirty="0"/>
              <a:t>Causation-The act of causing or producing </a:t>
            </a:r>
            <a:r>
              <a:rPr lang="en-US" sz="2400" dirty="0" smtClean="0"/>
              <a:t>something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987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Mens</a:t>
            </a:r>
            <a:r>
              <a:rPr lang="en-US" dirty="0" smtClean="0"/>
              <a:t> 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Mens</a:t>
            </a:r>
            <a:r>
              <a:rPr lang="en-US" sz="2400" dirty="0" smtClean="0"/>
              <a:t> Rea- the crimes mental elements of the defendants intent (Mental Fault)</a:t>
            </a:r>
            <a:endParaRPr lang="en-US" sz="2200" dirty="0" smtClean="0"/>
          </a:p>
          <a:p>
            <a:r>
              <a:rPr lang="en-US" sz="2400" dirty="0" smtClean="0"/>
              <a:t>The criminal act must be voluntary or purposeful</a:t>
            </a:r>
          </a:p>
          <a:p>
            <a:r>
              <a:rPr lang="en-US" sz="2400" dirty="0" smtClean="0"/>
              <a:t>(Mental Fault)/the defendants state of mind at the time of the offense.</a:t>
            </a:r>
          </a:p>
          <a:p>
            <a:r>
              <a:rPr lang="en-US" sz="2400" dirty="0" smtClean="0"/>
              <a:t>Comes from the ancient saying of “ the act is not guilty unless the mind is guilty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13341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Mens</a:t>
            </a:r>
            <a:r>
              <a:rPr lang="en-US" dirty="0" smtClean="0"/>
              <a:t> Rea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Mens</a:t>
            </a:r>
            <a:r>
              <a:rPr lang="en-US" sz="2400" dirty="0" smtClean="0"/>
              <a:t> Rea varies depending on offense</a:t>
            </a:r>
          </a:p>
          <a:p>
            <a:r>
              <a:rPr lang="en-US" sz="2400" dirty="0" smtClean="0"/>
              <a:t>For murder, the mental element requires the defendant acted with “malice aforethought” (premeditation)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5307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Actus</a:t>
            </a:r>
            <a:r>
              <a:rPr lang="en-US" dirty="0" smtClean="0"/>
              <a:t> Reus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Actus</a:t>
            </a:r>
            <a:r>
              <a:rPr lang="en-US" sz="2400" dirty="0" smtClean="0"/>
              <a:t> Reus- a criminal act or an unlawful omission of an act must have occurred</a:t>
            </a:r>
          </a:p>
          <a:p>
            <a:r>
              <a:rPr lang="en-US" sz="2400" dirty="0" smtClean="0"/>
              <a:t>Though you cannot be punished for thinking criminal thoughts, can you be punished for acting on those thoughts.</a:t>
            </a:r>
          </a:p>
          <a:p>
            <a:r>
              <a:rPr lang="en-US" sz="2400" dirty="0" smtClean="0"/>
              <a:t>Words can be considered acts in criminal law</a:t>
            </a:r>
          </a:p>
          <a:p>
            <a:r>
              <a:rPr lang="en-US" sz="2400" dirty="0" smtClean="0"/>
              <a:t>Examples of this are: Threats, perjury, conspiracy, and solicitation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7108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Concurance</a:t>
            </a:r>
            <a:r>
              <a:rPr lang="en-US" sz="2400" dirty="0" smtClean="0"/>
              <a:t>- </a:t>
            </a:r>
            <a:r>
              <a:rPr lang="en-US" sz="2400" dirty="0" err="1" smtClean="0"/>
              <a:t>Mens</a:t>
            </a:r>
            <a:r>
              <a:rPr lang="en-US" sz="2400" dirty="0" smtClean="0"/>
              <a:t> Rea and </a:t>
            </a:r>
            <a:r>
              <a:rPr lang="en-US" sz="2400" dirty="0" err="1" smtClean="0"/>
              <a:t>Actus</a:t>
            </a:r>
            <a:r>
              <a:rPr lang="en-US" sz="2400" dirty="0" smtClean="0"/>
              <a:t> Reus must occur at the same time</a:t>
            </a:r>
          </a:p>
          <a:p>
            <a:r>
              <a:rPr lang="en-US" sz="2400" dirty="0" smtClean="0"/>
              <a:t>Criminal intent must precede or coexist with the criminal act/ activate the act.</a:t>
            </a:r>
          </a:p>
          <a:p>
            <a:r>
              <a:rPr lang="en-US" sz="2400" dirty="0" err="1" smtClean="0"/>
              <a:t>Mens</a:t>
            </a:r>
            <a:r>
              <a:rPr lang="en-US" sz="2400" dirty="0" smtClean="0"/>
              <a:t> Rea may not be present until the crime is committed.</a:t>
            </a:r>
          </a:p>
          <a:p>
            <a:r>
              <a:rPr lang="en-US" sz="2400" dirty="0" smtClean="0"/>
              <a:t>There must be voluntary action or a failure to act when physical able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17819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Causation- an element that actual harm must occur</a:t>
            </a:r>
          </a:p>
          <a:p>
            <a:r>
              <a:rPr lang="en-US" sz="2400" dirty="0" smtClean="0"/>
              <a:t>Example- Homicide requires the act of killing, aggravated battery requires serious bodily injury.</a:t>
            </a:r>
          </a:p>
          <a:p>
            <a:r>
              <a:rPr lang="en-US" sz="2400" dirty="0" smtClean="0"/>
              <a:t>Causation is very complex to prove</a:t>
            </a:r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545935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Principal- Any actor who is primarily responsible for a criminal offense</a:t>
            </a:r>
          </a:p>
        </p:txBody>
      </p:sp>
    </p:spTree>
    <p:extLst>
      <p:ext uri="{BB962C8B-B14F-4D97-AF65-F5344CB8AC3E}">
        <p14:creationId xmlns:p14="http://schemas.microsoft.com/office/powerpoint/2010/main" val="14415986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Accomplice/ Accessory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Accomplice- a person who actively participates in the commission of a crime, even if they take no part in the actual criminal offence</a:t>
            </a:r>
          </a:p>
          <a:p>
            <a:r>
              <a:rPr lang="en-US" sz="2400" dirty="0" smtClean="0"/>
              <a:t>Examples- lookout/getaway driver</a:t>
            </a:r>
          </a:p>
          <a:p>
            <a:r>
              <a:rPr lang="en-US" sz="2400" dirty="0" smtClean="0"/>
              <a:t>Accessory- a person who assists in the commission of a crime, but who does not actually participate in the commission of the crimes.</a:t>
            </a:r>
          </a:p>
          <a:p>
            <a:r>
              <a:rPr lang="en-US" sz="2400" dirty="0" smtClean="0"/>
              <a:t>Accessory after </a:t>
            </a:r>
            <a:r>
              <a:rPr lang="en-US" sz="2400" dirty="0"/>
              <a:t>the fact- </a:t>
            </a:r>
            <a:r>
              <a:rPr lang="en-US" sz="2400" dirty="0" smtClean="0"/>
              <a:t>persons </a:t>
            </a:r>
            <a:r>
              <a:rPr lang="en-US" sz="2400" dirty="0"/>
              <a:t>who provide criminals with certain aid in order to hinder a criminal's apprehension or prosecution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60217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Legal Ramifications for accomplices and accessories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(a) Whoever aids, abets, counsels, commands, induces or procures the commission of an offense, is punishable as a principal.</a:t>
            </a:r>
          </a:p>
          <a:p>
            <a:r>
              <a:rPr lang="en-US" sz="2400" dirty="0"/>
              <a:t>(b) Whoever willfully causes an act to be done which if directly performed by him or another would be an offense, is punishable as a principal.</a:t>
            </a:r>
          </a:p>
        </p:txBody>
      </p:sp>
    </p:spTree>
    <p:extLst>
      <p:ext uri="{BB962C8B-B14F-4D97-AF65-F5344CB8AC3E}">
        <p14:creationId xmlns:p14="http://schemas.microsoft.com/office/powerpoint/2010/main" val="10280125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41</TotalTime>
  <Words>545</Words>
  <Application>Microsoft Office PowerPoint</Application>
  <PresentationFormat>Widescreen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Ion</vt:lpstr>
      <vt:lpstr>Elements of a crime</vt:lpstr>
      <vt:lpstr>Mens Rea</vt:lpstr>
      <vt:lpstr>Mens Rea cont.</vt:lpstr>
      <vt:lpstr>Actus Reus </vt:lpstr>
      <vt:lpstr>PowerPoint Presentation</vt:lpstr>
      <vt:lpstr>Causation</vt:lpstr>
      <vt:lpstr>Principal</vt:lpstr>
      <vt:lpstr>Accomplice/ Accessory</vt:lpstr>
      <vt:lpstr>Legal Ramifications for accomplices and accessories</vt:lpstr>
      <vt:lpstr>Accessories after the fact</vt:lpstr>
      <vt:lpstr>Accessories before the fact</vt:lpstr>
      <vt:lpstr>Proving guilt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a crime</dc:title>
  <dc:creator>Wolf, Lauren</dc:creator>
  <cp:lastModifiedBy>Wolf, Lauren</cp:lastModifiedBy>
  <cp:revision>5</cp:revision>
  <dcterms:created xsi:type="dcterms:W3CDTF">2017-09-08T12:29:31Z</dcterms:created>
  <dcterms:modified xsi:type="dcterms:W3CDTF">2017-09-08T13:10:55Z</dcterms:modified>
</cp:coreProperties>
</file>