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57" r:id="rId4"/>
    <p:sldId id="266" r:id="rId5"/>
    <p:sldId id="276" r:id="rId6"/>
    <p:sldId id="275" r:id="rId7"/>
    <p:sldId id="274" r:id="rId8"/>
    <p:sldId id="280" r:id="rId9"/>
    <p:sldId id="263" r:id="rId10"/>
    <p:sldId id="265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Objects="1">
      <p:cViewPr varScale="1">
        <p:scale>
          <a:sx n="42" d="100"/>
          <a:sy n="42" d="100"/>
        </p:scale>
        <p:origin x="8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CB2467-9837-449B-88F2-B957207BF81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085D0-A737-49E4-893F-672C0E3E7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06E1-3464-435E-A322-579AADFC5831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41A1-7991-4C02-97D5-5A295E855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1A1-7991-4C02-97D5-5A295E8559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and Corrections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Penalty-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Death Row- mostly male, minority, unmarried, uneducated, poor, young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2800" dirty="0" smtClean="0"/>
              <a:t>36 (38?) states with Death Penalty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Gas and injections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Appeals- ~11 years, $$$$$$$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Penalty and Supreme Court-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Jury selection- </a:t>
            </a:r>
            <a:r>
              <a:rPr lang="en-US" sz="2800" i="1" dirty="0" smtClean="0"/>
              <a:t>Witherspoon v IL</a:t>
            </a:r>
            <a:r>
              <a:rPr lang="en-US" sz="2800" dirty="0" smtClean="0"/>
              <a:t> (1968)- can’t remove </a:t>
            </a:r>
            <a:r>
              <a:rPr lang="en-US" sz="2800" i="1" dirty="0" smtClean="0"/>
              <a:t>all</a:t>
            </a:r>
            <a:r>
              <a:rPr lang="en-US" sz="2800" dirty="0" smtClean="0"/>
              <a:t> potential jurors if opposed to death penalty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i="1" dirty="0" smtClean="0"/>
              <a:t>Coker v GA </a:t>
            </a:r>
            <a:r>
              <a:rPr lang="en-US" sz="2800" dirty="0" smtClean="0"/>
              <a:t>(1971)- if death penalty is grossly disproportionate to the crime, it is unconstitutional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i="1" dirty="0" smtClean="0"/>
              <a:t>Furman v GA </a:t>
            </a:r>
            <a:r>
              <a:rPr lang="en-US" sz="2800" dirty="0" smtClean="0"/>
              <a:t>(1972)- application (discretionary and ambiguous) was cruel and unusual</a:t>
            </a:r>
          </a:p>
          <a:p>
            <a:endParaRPr lang="en-US" sz="2800" dirty="0" smtClean="0"/>
          </a:p>
          <a:p>
            <a:r>
              <a:rPr lang="en-US" sz="2800" i="1" dirty="0" smtClean="0"/>
              <a:t>Atkins v. VA </a:t>
            </a:r>
            <a:r>
              <a:rPr lang="en-US" sz="2800" dirty="0" smtClean="0"/>
              <a:t>(2002)- can’t be used against mentally retarded … or the insane</a:t>
            </a:r>
          </a:p>
          <a:p>
            <a:r>
              <a:rPr lang="en-US" sz="2800" i="1" dirty="0" smtClean="0"/>
              <a:t>Roper v. Simmons </a:t>
            </a:r>
            <a:r>
              <a:rPr lang="en-US" sz="2800" dirty="0" smtClean="0"/>
              <a:t>(2005)- can’t be used against juveniles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of Incarcerated Inmates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Tougher sentencing guidelines</a:t>
            </a:r>
          </a:p>
          <a:p>
            <a:pPr lvl="1"/>
            <a:r>
              <a:rPr lang="en-US" sz="3000" dirty="0" smtClean="0"/>
              <a:t>Longer sentences/ less probation</a:t>
            </a:r>
          </a:p>
          <a:p>
            <a:pPr lvl="1"/>
            <a:r>
              <a:rPr lang="en-US" sz="3000" dirty="0" smtClean="0"/>
              <a:t>Three strike laws</a:t>
            </a:r>
          </a:p>
          <a:p>
            <a:r>
              <a:rPr lang="en-US" sz="3200" dirty="0" smtClean="0"/>
              <a:t>War on drugs/ increased arrests</a:t>
            </a:r>
          </a:p>
          <a:p>
            <a:r>
              <a:rPr lang="en-US" sz="3200" dirty="0" smtClean="0"/>
              <a:t>Litigation delays- defendants that are unable to post bail stay in jail until trial 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Prison overcrowding</a:t>
            </a:r>
          </a:p>
        </p:txBody>
      </p:sp>
      <p:pic>
        <p:nvPicPr>
          <p:cNvPr id="4" name="Picture 3" descr="handcuff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263542"/>
            <a:ext cx="2184400" cy="1756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The United States imprisons more people than any other nation in the </a:t>
            </a:r>
            <a:r>
              <a:rPr lang="en-US" sz="2800" dirty="0" smtClean="0"/>
              <a:t>world  (map on p.317)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2,266,800 adults were incarcerated in U.S. federal and state prisons and county jails by 2010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… overcrowding!</a:t>
            </a:r>
          </a:p>
          <a:p>
            <a:pPr lvl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Security:</a:t>
            </a:r>
            <a:endParaRPr lang="en-US" sz="2800" dirty="0"/>
          </a:p>
        </p:txBody>
      </p:sp>
      <p:pic>
        <p:nvPicPr>
          <p:cNvPr id="4" name="Picture 3" descr="inm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800" y="3314700"/>
            <a:ext cx="20320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800" dirty="0" smtClean="0"/>
              <a:t>Who- mostly male, young, </a:t>
            </a:r>
            <a:br>
              <a:rPr lang="en-US" sz="5800" dirty="0" smtClean="0"/>
            </a:br>
            <a:r>
              <a:rPr lang="en-US" sz="5800" dirty="0" smtClean="0"/>
              <a:t>unmarried, uneducated, </a:t>
            </a:r>
            <a:br>
              <a:rPr lang="en-US" sz="5800" dirty="0" smtClean="0"/>
            </a:br>
            <a:r>
              <a:rPr lang="en-US" sz="5800" dirty="0" smtClean="0"/>
              <a:t>50% African-Am</a:t>
            </a:r>
          </a:p>
          <a:p>
            <a:pPr lvl="1"/>
            <a:r>
              <a:rPr lang="en-US" sz="5100" dirty="0" smtClean="0"/>
              <a:t>50% in for violent crime offenses</a:t>
            </a:r>
          </a:p>
          <a:p>
            <a:pPr lvl="1"/>
            <a:r>
              <a:rPr lang="en-US" sz="5100" dirty="0" smtClean="0"/>
              <a:t>Often repeat offenders</a:t>
            </a:r>
            <a:endParaRPr lang="en-US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Lifestyle</a:t>
            </a:r>
          </a:p>
          <a:p>
            <a:pPr lvl="1"/>
            <a:r>
              <a:rPr lang="en-US" sz="3400" dirty="0" smtClean="0"/>
              <a:t>Rugged Individualism and Machismo</a:t>
            </a:r>
          </a:p>
          <a:p>
            <a:pPr lvl="2"/>
            <a:r>
              <a:rPr lang="en-US" sz="3200" dirty="0" smtClean="0"/>
              <a:t>Gangs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3600" dirty="0" smtClean="0"/>
              <a:t>1000s of fights each year </a:t>
            </a:r>
          </a:p>
          <a:p>
            <a:pPr lvl="2"/>
            <a:r>
              <a:rPr lang="en-US" sz="3000" dirty="0" smtClean="0"/>
              <a:t>Racial divisions</a:t>
            </a:r>
          </a:p>
          <a:p>
            <a:pPr lvl="2"/>
            <a:r>
              <a:rPr lang="en-US" sz="3000" dirty="0" smtClean="0"/>
              <a:t>Self Defense</a:t>
            </a:r>
            <a:br>
              <a:rPr lang="en-US" sz="3000" dirty="0" smtClean="0"/>
            </a:br>
            <a:endParaRPr lang="en-US" sz="3600" dirty="0" smtClean="0"/>
          </a:p>
          <a:p>
            <a:pPr lvl="1"/>
            <a:r>
              <a:rPr lang="en-US" sz="3600" dirty="0" smtClean="0"/>
              <a:t>Depression, suicide, etc.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200" dirty="0" smtClean="0"/>
          </a:p>
          <a:p>
            <a:r>
              <a:rPr lang="en-US" sz="3600" dirty="0" smtClean="0"/>
              <a:t>Cooperation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5800" dirty="0" smtClean="0"/>
              <a:t>Women </a:t>
            </a:r>
            <a:br>
              <a:rPr lang="en-US" sz="5800" dirty="0" smtClean="0"/>
            </a:br>
            <a:endParaRPr lang="en-US" sz="5800" dirty="0" smtClean="0"/>
          </a:p>
          <a:p>
            <a:pPr lvl="1"/>
            <a:r>
              <a:rPr lang="en-US" sz="3600" dirty="0" smtClean="0"/>
              <a:t>Lifestyles- extended families, share resources</a:t>
            </a:r>
            <a:br>
              <a:rPr lang="en-US" sz="3600" dirty="0" smtClean="0"/>
            </a:br>
            <a:endParaRPr lang="en-US" sz="3600" dirty="0" smtClean="0"/>
          </a:p>
          <a:p>
            <a:pPr lvl="1"/>
            <a:r>
              <a:rPr lang="en-US" sz="3200" dirty="0" smtClean="0"/>
              <a:t>6.9% of inmates, up 500%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lvl="0"/>
            <a:r>
              <a:rPr lang="en-US" sz="2800" dirty="0" smtClean="0"/>
              <a:t>Both genders--  1:4 HIV+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Activities</a:t>
            </a:r>
          </a:p>
          <a:p>
            <a:pPr lvl="1"/>
            <a:r>
              <a:rPr lang="en-US" sz="3600" dirty="0" smtClean="0"/>
              <a:t>Treatment- psychological, addictions, etc</a:t>
            </a:r>
          </a:p>
          <a:p>
            <a:pPr lvl="1"/>
            <a:r>
              <a:rPr lang="en-US" sz="3600" dirty="0" smtClean="0"/>
              <a:t>Rehabilitation- behavioral, etc</a:t>
            </a:r>
          </a:p>
          <a:p>
            <a:pPr lvl="1"/>
            <a:r>
              <a:rPr lang="en-US" sz="3600" dirty="0" smtClean="0"/>
              <a:t>Training- educational, vocational, etc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4000" dirty="0" smtClean="0"/>
              <a:t>Return to society</a:t>
            </a:r>
          </a:p>
          <a:p>
            <a:pPr lvl="1"/>
            <a:r>
              <a:rPr lang="en-US" sz="3600" dirty="0" smtClean="0"/>
              <a:t>Parolees need greater supervision and have adjustment </a:t>
            </a:r>
            <a:r>
              <a:rPr lang="en-US" sz="3600" dirty="0" err="1" smtClean="0"/>
              <a:t>probs</a:t>
            </a:r>
            <a:r>
              <a:rPr lang="en-US" sz="3600" dirty="0" smtClean="0"/>
              <a:t> after release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Inmate Code: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Indigenous values:</a:t>
            </a:r>
          </a:p>
          <a:p>
            <a:r>
              <a:rPr lang="en-US" b="1" dirty="0" smtClean="0"/>
              <a:t>Imported values: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Prison economy: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Contraband: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Prison Industry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Death Penalty- Does it achieve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4000" dirty="0" smtClean="0"/>
              <a:t>Retribution: </a:t>
            </a:r>
          </a:p>
          <a:p>
            <a:pPr lvl="2"/>
            <a:r>
              <a:rPr lang="en-US" sz="4000" dirty="0" smtClean="0"/>
              <a:t>Deterrence:  </a:t>
            </a:r>
          </a:p>
          <a:p>
            <a:pPr lvl="2"/>
            <a:r>
              <a:rPr lang="en-US" sz="4000" dirty="0" smtClean="0"/>
              <a:t>Rehabilitation: </a:t>
            </a:r>
          </a:p>
          <a:p>
            <a:pPr lvl="2"/>
            <a:r>
              <a:rPr lang="en-US" sz="4000" dirty="0" smtClean="0"/>
              <a:t>Incapacitation: 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Is it effective? </a:t>
            </a:r>
          </a:p>
          <a:p>
            <a:pPr lvl="1"/>
            <a:r>
              <a:rPr lang="en-US" sz="2800" dirty="0" smtClean="0"/>
              <a:t>Is it applied fairly?</a:t>
            </a:r>
          </a:p>
          <a:p>
            <a:pPr lvl="1"/>
            <a:r>
              <a:rPr lang="en-US" sz="2800" dirty="0" smtClean="0"/>
              <a:t>Is it cruel and unusual?  Brutal?  Humane??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273</TotalTime>
  <Words>159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Franklin Gothic Book</vt:lpstr>
      <vt:lpstr>Perpetua</vt:lpstr>
      <vt:lpstr>Wingdings</vt:lpstr>
      <vt:lpstr>Wingdings 2</vt:lpstr>
      <vt:lpstr>Equity</vt:lpstr>
      <vt:lpstr>Sentencing and Corrections</vt:lpstr>
      <vt:lpstr>Increase of Incarcerated Inmates</vt:lpstr>
      <vt:lpstr>Prison Society</vt:lpstr>
      <vt:lpstr>Prison Society</vt:lpstr>
      <vt:lpstr>Prison Society and Violence</vt:lpstr>
      <vt:lpstr>Prison Society</vt:lpstr>
      <vt:lpstr>Prison Society</vt:lpstr>
      <vt:lpstr>Terms:</vt:lpstr>
      <vt:lpstr>Death Penalty- Does it achieve goals?</vt:lpstr>
      <vt:lpstr>Death Penalty-</vt:lpstr>
      <vt:lpstr>Death Penalty and Supreme Court-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Facing the Criminal Justice System</dc:title>
  <dc:creator>Kelly Nieto</dc:creator>
  <cp:lastModifiedBy>Wolf, Lauren</cp:lastModifiedBy>
  <cp:revision>44</cp:revision>
  <dcterms:created xsi:type="dcterms:W3CDTF">2012-05-16T16:47:42Z</dcterms:created>
  <dcterms:modified xsi:type="dcterms:W3CDTF">2017-11-26T18:20:30Z</dcterms:modified>
</cp:coreProperties>
</file>